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84" r:id="rId2"/>
    <p:sldId id="282" r:id="rId3"/>
    <p:sldId id="256" r:id="rId4"/>
    <p:sldId id="257" r:id="rId5"/>
    <p:sldId id="283" r:id="rId6"/>
    <p:sldId id="258" r:id="rId7"/>
    <p:sldId id="259" r:id="rId8"/>
    <p:sldId id="260" r:id="rId9"/>
    <p:sldId id="261" r:id="rId10"/>
    <p:sldId id="28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98051"/>
    <a:srgbClr val="4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8606" autoAdjust="0"/>
  </p:normalViewPr>
  <p:slideViewPr>
    <p:cSldViewPr snapToGrid="0" snapToObjects="1">
      <p:cViewPr varScale="1">
        <p:scale>
          <a:sx n="85" d="100"/>
          <a:sy n="85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B0D58-E526-F949-99FE-F9BEAD9D05DE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6F53-35AD-C54F-B8D3-E29B3E6B0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6F53-35AD-C54F-B8D3-E29B3E6B0A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6F53-35AD-C54F-B8D3-E29B3E6B0A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6F53-35AD-C54F-B8D3-E29B3E6B0A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140B-0FEB-2847-94DF-3F883A157D36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D7DA-98B0-124C-BF5E-0EA56D4B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3.jpeg"/><Relationship Id="rId1" Type="http://schemas.openxmlformats.org/officeDocument/2006/relationships/video" Target="file://localhost/Applications/Microsoft%20Office%202008/Microsoft%20PowerPoint.app/Contents/MacOS//Users/Marissa/Music/iTunes/iTunes%20Media/Music/Rupert%20Brooke/ENGL%20253/ENGL%20253%20(if%20i%20die%20young).m4a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openxmlformats.org/officeDocument/2006/relationships/video" Target="file://localhost/Applications/Microsoft%20Office%202008/Microsoft%20PowerPoint.app/Contents/MacOS//Users/Marissa/Music/iTunes/iTunes%20Media/Music/Robert%20Graves/ENGL%20253/ENGL%20253%20(i%20will%20remember%20you).m4a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3" Type="http://schemas.openxmlformats.org/officeDocument/2006/relationships/image" Target="../media/image21.png"/><Relationship Id="rId1" Type="http://schemas.openxmlformats.org/officeDocument/2006/relationships/video" Target="file://localhost/Applications/Microsoft%20Office%202008/Microsoft%20PowerPoint.app/Contents/MacOS//Users/Marissa/Music/iTunes/iTunes%20Media/Music/Wilfred%20Owen/ENGL%20253/ENGL%20253%20(One).m4a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2">
            <a:lum bright="-8000" contrast="20000"/>
            <a:alphaModFix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pic>
        <p:nvPicPr>
          <p:cNvPr id="6" name="Picture 5" descr="Soldier's Got Tal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6" y="1058863"/>
            <a:ext cx="81280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2">
            <a:lum bright="50000" contrast="-14000"/>
            <a:alphaModFix amt="70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796" y="77747"/>
            <a:ext cx="4367083" cy="698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askerville"/>
                <a:cs typeface="Baskerville"/>
              </a:rPr>
              <a:t>MENTAL CASES</a:t>
            </a:r>
          </a:p>
          <a:p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smtClean="0">
                <a:latin typeface="Baskerville"/>
                <a:cs typeface="Baskerville"/>
              </a:rPr>
              <a:t>Who are these? Why sit they here in twilight?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Wherefore rock they, purgatorial shadows,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Drooping tongues from jaws that slob their relish,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Baring teeth that leer like skulls' tongues wicked?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Stroke on stroke of pain, -- but what slow panic,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Gouged these chasms round their fretted sockets?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Ever from their hair and through their hand palms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Misery swelters. Surely we have perished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Sleeping, and walk hell; but who these hellish?</a:t>
            </a:r>
          </a:p>
          <a:p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smtClean="0">
                <a:latin typeface="Baskerville"/>
                <a:cs typeface="Baskerville"/>
              </a:rPr>
              <a:t>-- These are men whose minds the Dead have ravished.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Memory fingers in their hair of murders,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Multitudinous murders they once witnessed.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Wading sloughs of flesh these helpless wander,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Treading blood from lungs that had loved laughter.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Always they must see these things and hear them,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Batter of guns and shatter of flying muscles,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Carnage incomparable and human squander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Rucked too thick for these men's extrication.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Therefore still their eyeballs shrink tormented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Back into their brains, because on their sense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Sunlight seems a bloodsmear; night comes blood-black;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Dawn breaks open like a wound that bleeds afresh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-- Thus their heads wear this hilarious, hideous,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Awful falseness of set-smiling corpses.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-- Thus their hands are plucking at each other;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Picking at the rope-knouts of their scourging;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Snatching after us who smote them, brother,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Pawing us who dealt them war and madness.	</a:t>
            </a:r>
          </a:p>
          <a:p>
            <a:endParaRPr lang="en-US" sz="1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77503" y="712686"/>
            <a:ext cx="4038600" cy="5869958"/>
          </a:xfrm>
        </p:spPr>
        <p:txBody>
          <a:bodyPr wrap="square">
            <a:noAutofit/>
          </a:bodyPr>
          <a:lstStyle/>
          <a:p>
            <a:pPr algn="ctr">
              <a:buNone/>
            </a:pPr>
            <a:r>
              <a:rPr lang="en-US" sz="1500" dirty="0" smtClean="0">
                <a:latin typeface="Baskerville"/>
                <a:cs typeface="Baskerville"/>
              </a:rPr>
              <a:t>ONE</a:t>
            </a:r>
          </a:p>
          <a:p>
            <a:pPr>
              <a:spcBef>
                <a:spcPts val="0"/>
              </a:spcBef>
              <a:buNone/>
            </a:pP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I </a:t>
            </a:r>
            <a:r>
              <a:rPr lang="en-US" sz="1500" dirty="0">
                <a:latin typeface="Baskerville"/>
                <a:cs typeface="Baskerville"/>
              </a:rPr>
              <a:t>can't remember anything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can't </a:t>
            </a:r>
            <a:r>
              <a:rPr lang="en-US" sz="1500" dirty="0">
                <a:latin typeface="Baskerville"/>
                <a:cs typeface="Baskerville"/>
              </a:rPr>
              <a:t>tell if this is true or dream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deep </a:t>
            </a:r>
            <a:r>
              <a:rPr lang="en-US" sz="1500" dirty="0">
                <a:latin typeface="Baskerville"/>
                <a:cs typeface="Baskerville"/>
              </a:rPr>
              <a:t>down inside I feel to scream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this </a:t>
            </a:r>
            <a:r>
              <a:rPr lang="en-US" sz="1500" dirty="0">
                <a:latin typeface="Baskerville"/>
                <a:cs typeface="Baskerville"/>
              </a:rPr>
              <a:t>terrible silence stops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now </a:t>
            </a:r>
            <a:r>
              <a:rPr lang="en-US" sz="1500" dirty="0">
                <a:latin typeface="Baskerville"/>
                <a:cs typeface="Baskerville"/>
              </a:rPr>
              <a:t>that the war is through with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I'm </a:t>
            </a:r>
            <a:r>
              <a:rPr lang="en-US" sz="1500" dirty="0">
                <a:latin typeface="Baskerville"/>
                <a:cs typeface="Baskerville"/>
              </a:rPr>
              <a:t>waking up, I cannot see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that </a:t>
            </a:r>
            <a:r>
              <a:rPr lang="en-US" sz="1500" dirty="0">
                <a:latin typeface="Baskerville"/>
                <a:cs typeface="Baskerville"/>
              </a:rPr>
              <a:t>there's not much left of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nothing </a:t>
            </a:r>
            <a:r>
              <a:rPr lang="en-US" sz="1500" dirty="0">
                <a:latin typeface="Baskerville"/>
                <a:cs typeface="Baskerville"/>
              </a:rPr>
              <a:t>is real but pain now </a:t>
            </a:r>
            <a:br>
              <a:rPr lang="en-US" sz="1500" dirty="0">
                <a:latin typeface="Baskerville"/>
                <a:cs typeface="Baskerville"/>
              </a:rPr>
            </a:b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hold </a:t>
            </a:r>
            <a:r>
              <a:rPr lang="en-US" sz="1500" dirty="0">
                <a:latin typeface="Baskerville"/>
                <a:cs typeface="Baskerville"/>
              </a:rPr>
              <a:t>my breath as I wish for death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oh </a:t>
            </a:r>
            <a:r>
              <a:rPr lang="en-US" sz="1500" dirty="0">
                <a:latin typeface="Baskerville"/>
                <a:cs typeface="Baskerville"/>
              </a:rPr>
              <a:t>please God, wake me </a:t>
            </a:r>
            <a:br>
              <a:rPr lang="en-US" sz="1500" dirty="0">
                <a:latin typeface="Baskerville"/>
                <a:cs typeface="Baskerville"/>
              </a:rPr>
            </a:b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back </a:t>
            </a:r>
            <a:r>
              <a:rPr lang="en-US" sz="1500" dirty="0">
                <a:latin typeface="Baskerville"/>
                <a:cs typeface="Baskerville"/>
              </a:rPr>
              <a:t>in the womb it's much too real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in pumps </a:t>
            </a:r>
            <a:r>
              <a:rPr lang="en-US" sz="1500" dirty="0">
                <a:latin typeface="Baskerville"/>
                <a:cs typeface="Baskerville"/>
              </a:rPr>
              <a:t>life that I must feel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but </a:t>
            </a:r>
            <a:r>
              <a:rPr lang="en-US" sz="1500" dirty="0">
                <a:latin typeface="Baskerville"/>
                <a:cs typeface="Baskerville"/>
              </a:rPr>
              <a:t>can't look forward to reveal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look </a:t>
            </a:r>
            <a:r>
              <a:rPr lang="en-US" sz="1500" dirty="0">
                <a:latin typeface="Baskerville"/>
                <a:cs typeface="Baskerville"/>
              </a:rPr>
              <a:t>to the time when I'll live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fed </a:t>
            </a:r>
            <a:r>
              <a:rPr lang="en-US" sz="1500" dirty="0">
                <a:latin typeface="Baskerville"/>
                <a:cs typeface="Baskerville"/>
              </a:rPr>
              <a:t>through the tube that sticks in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just </a:t>
            </a:r>
            <a:r>
              <a:rPr lang="en-US" sz="1500" dirty="0">
                <a:latin typeface="Baskerville"/>
                <a:cs typeface="Baskerville"/>
              </a:rPr>
              <a:t>like a wartime novelty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tied </a:t>
            </a:r>
            <a:r>
              <a:rPr lang="en-US" sz="1500" dirty="0">
                <a:latin typeface="Baskerville"/>
                <a:cs typeface="Baskerville"/>
              </a:rPr>
              <a:t>to machines that make me be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dirty="0" smtClean="0">
                <a:latin typeface="Baskerville"/>
                <a:cs typeface="Baskerville"/>
              </a:rPr>
              <a:t>cut </a:t>
            </a:r>
            <a:r>
              <a:rPr lang="en-US" sz="1500" dirty="0">
                <a:latin typeface="Baskerville"/>
                <a:cs typeface="Baskerville"/>
              </a:rPr>
              <a:t>this life off from </a:t>
            </a:r>
            <a:r>
              <a:rPr lang="en-US" sz="1500" dirty="0" smtClean="0">
                <a:latin typeface="Baskerville"/>
                <a:cs typeface="Baskerville"/>
              </a:rPr>
              <a:t>me </a:t>
            </a:r>
            <a:endParaRPr lang="en-US" sz="15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national Digital .JPG"/>
          <p:cNvPicPr>
            <a:picLocks noChangeAspect="1"/>
          </p:cNvPicPr>
          <p:nvPr/>
        </p:nvPicPr>
        <p:blipFill>
          <a:blip r:embed="rId2">
            <a:lum bright="-8000" contrast="20000"/>
            <a:alphaModFix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pic>
        <p:nvPicPr>
          <p:cNvPr id="7" name="Picture 6" descr="Soldier's Got Tal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6" y="1097737"/>
            <a:ext cx="81280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2">
            <a:lum bright="50000" contrast="-14000"/>
            <a:alphaModFix amt="70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pic>
        <p:nvPicPr>
          <p:cNvPr id="3" name="Picture 2" descr="Rupert Broo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46" y="1141001"/>
            <a:ext cx="3754006" cy="4434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894" y="2502785"/>
            <a:ext cx="378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"/>
                <a:cs typeface="Baskerville"/>
              </a:rPr>
              <a:t>Rupert Brooke</a:t>
            </a:r>
            <a:endParaRPr lang="en-US" sz="3600" b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ternational Digital .JPG"/>
          <p:cNvPicPr>
            <a:picLocks noChangeAspect="1"/>
          </p:cNvPicPr>
          <p:nvPr/>
        </p:nvPicPr>
        <p:blipFill>
          <a:blip r:embed="rId4">
            <a:alphaModFix amt="70000"/>
            <a:lum bright="50000" contrast="-14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22" y="686773"/>
            <a:ext cx="4289342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If I die young, bury me in </a:t>
            </a:r>
            <a:r>
              <a:rPr lang="en-US" sz="1600" dirty="0" smtClean="0">
                <a:latin typeface="Baskerville"/>
                <a:cs typeface="Baskerville"/>
              </a:rPr>
              <a:t>satin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Lay me </a:t>
            </a:r>
            <a:r>
              <a:rPr lang="en-US" sz="1600" dirty="0">
                <a:latin typeface="Baskerville"/>
                <a:cs typeface="Baskerville"/>
              </a:rPr>
              <a:t>down on a, bed </a:t>
            </a:r>
            <a:r>
              <a:rPr lang="en-US" sz="1600" dirty="0" smtClean="0">
                <a:latin typeface="Baskerville"/>
                <a:cs typeface="Baskerville"/>
              </a:rPr>
              <a:t>of roses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Sink </a:t>
            </a:r>
            <a:r>
              <a:rPr lang="en-US" sz="1600" dirty="0">
                <a:latin typeface="Baskerville"/>
                <a:cs typeface="Baskerville"/>
              </a:rPr>
              <a:t>me in the river, at </a:t>
            </a:r>
            <a:r>
              <a:rPr lang="en-US" sz="1600" dirty="0" smtClean="0">
                <a:latin typeface="Baskerville"/>
                <a:cs typeface="Baskerville"/>
              </a:rPr>
              <a:t>dawn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Send </a:t>
            </a:r>
            <a:r>
              <a:rPr lang="en-US" sz="1600" dirty="0">
                <a:latin typeface="Baskerville"/>
                <a:cs typeface="Baskerville"/>
              </a:rPr>
              <a:t>me away with the words of a love </a:t>
            </a:r>
            <a:r>
              <a:rPr lang="en-US" sz="1600" dirty="0" smtClean="0">
                <a:latin typeface="Baskerville"/>
                <a:cs typeface="Baskerville"/>
              </a:rPr>
              <a:t>song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Lord make me a </a:t>
            </a:r>
            <a:r>
              <a:rPr lang="en-US" sz="1600" dirty="0" smtClean="0">
                <a:latin typeface="Baskerville"/>
                <a:cs typeface="Baskerville"/>
              </a:rPr>
              <a:t>rainbow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I'll </a:t>
            </a:r>
            <a:r>
              <a:rPr lang="en-US" sz="1600" dirty="0">
                <a:latin typeface="Baskerville"/>
                <a:cs typeface="Baskerville"/>
              </a:rPr>
              <a:t>shine down on my </a:t>
            </a:r>
            <a:r>
              <a:rPr lang="en-US" sz="1600" dirty="0" smtClean="0">
                <a:latin typeface="Baskerville"/>
                <a:cs typeface="Baskerville"/>
              </a:rPr>
              <a:t>mother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She'll </a:t>
            </a:r>
            <a:r>
              <a:rPr lang="en-US" sz="1600" dirty="0">
                <a:latin typeface="Baskerville"/>
                <a:cs typeface="Baskerville"/>
              </a:rPr>
              <a:t>know I'm safe with you when she stands under my colors,</a:t>
            </a:r>
            <a:r>
              <a:rPr lang="en-US" sz="1600" dirty="0" smtClean="0">
                <a:latin typeface="Baskerville"/>
                <a:cs typeface="Baskerville"/>
              </a:rPr>
              <a:t> oh and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Life </a:t>
            </a:r>
            <a:r>
              <a:rPr lang="en-US" sz="1600" dirty="0">
                <a:latin typeface="Baskerville"/>
                <a:cs typeface="Baskerville"/>
              </a:rPr>
              <a:t>ain't always what you think it ought to be, </a:t>
            </a:r>
            <a:r>
              <a:rPr lang="en-US" sz="1600" dirty="0" smtClean="0">
                <a:latin typeface="Baskerville"/>
                <a:cs typeface="Baskerville"/>
              </a:rPr>
              <a:t>no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Ain't </a:t>
            </a:r>
            <a:r>
              <a:rPr lang="en-US" sz="1600" dirty="0">
                <a:latin typeface="Baskerville"/>
                <a:cs typeface="Baskerville"/>
              </a:rPr>
              <a:t>even grey, but she buries her </a:t>
            </a:r>
            <a:r>
              <a:rPr lang="en-US" sz="1600" dirty="0" smtClean="0">
                <a:latin typeface="Baskerville"/>
                <a:cs typeface="Baskerville"/>
              </a:rPr>
              <a:t>baby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 </a:t>
            </a:r>
            <a:r>
              <a:rPr lang="en-US" sz="1600" dirty="0">
                <a:latin typeface="Baskerville"/>
                <a:cs typeface="Baskerville"/>
              </a:rPr>
              <a:t>sharp knife of a short life, </a:t>
            </a:r>
            <a:r>
              <a:rPr lang="en-US" sz="1600" dirty="0" smtClean="0">
                <a:latin typeface="Baskerville"/>
                <a:cs typeface="Baskerville"/>
              </a:rPr>
              <a:t>well,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I've had </a:t>
            </a:r>
            <a:r>
              <a:rPr lang="en-US" sz="1600" dirty="0">
                <a:latin typeface="Baskerville"/>
                <a:cs typeface="Baskerville"/>
              </a:rPr>
              <a:t>just enough </a:t>
            </a:r>
            <a:r>
              <a:rPr lang="en-US" sz="1600" dirty="0" smtClean="0">
                <a:latin typeface="Baskerville"/>
                <a:cs typeface="Baskerville"/>
              </a:rPr>
              <a:t>time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A penny for my thoughts, oh no,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I'll </a:t>
            </a:r>
            <a:r>
              <a:rPr lang="en-US" sz="1600" dirty="0">
                <a:latin typeface="Baskerville"/>
                <a:cs typeface="Baskerville"/>
              </a:rPr>
              <a:t>sell them for a </a:t>
            </a:r>
            <a:r>
              <a:rPr lang="en-US" sz="1600" dirty="0" smtClean="0">
                <a:latin typeface="Baskerville"/>
                <a:cs typeface="Baskerville"/>
              </a:rPr>
              <a:t>dollar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They're </a:t>
            </a:r>
            <a:r>
              <a:rPr lang="en-US" sz="1600" dirty="0">
                <a:latin typeface="Baskerville"/>
                <a:cs typeface="Baskerville"/>
              </a:rPr>
              <a:t>worth so much more after I'm a </a:t>
            </a:r>
            <a:r>
              <a:rPr lang="en-US" sz="1600" dirty="0" smtClean="0">
                <a:latin typeface="Baskerville"/>
                <a:cs typeface="Baskerville"/>
              </a:rPr>
              <a:t>goner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And </a:t>
            </a:r>
            <a:r>
              <a:rPr lang="en-US" sz="1600" dirty="0">
                <a:latin typeface="Baskerville"/>
                <a:cs typeface="Baskerville"/>
              </a:rPr>
              <a:t>maybe then you'll hear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 </a:t>
            </a:r>
            <a:r>
              <a:rPr lang="en-US" sz="1600" dirty="0">
                <a:latin typeface="Baskerville"/>
                <a:cs typeface="Baskerville"/>
              </a:rPr>
              <a:t>words I been </a:t>
            </a:r>
            <a:r>
              <a:rPr lang="en-US" sz="1600" dirty="0" smtClean="0">
                <a:latin typeface="Baskerville"/>
                <a:cs typeface="Baskerville"/>
              </a:rPr>
              <a:t>singin’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'</a:t>
            </a:r>
            <a:r>
              <a:rPr lang="en-US" sz="1600" dirty="0">
                <a:latin typeface="Baskerville"/>
                <a:cs typeface="Baskerville"/>
              </a:rPr>
              <a:t>Funny when you're dead how people start listenin'</a:t>
            </a:r>
            <a:endParaRPr lang="en-US" sz="1600" dirty="0" smtClean="0">
              <a:latin typeface="Baskerville"/>
              <a:cs typeface="Baskerville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ENGL 253 (if i die young).m4a">
            <a:hlinkClick r:id="" action="ppaction://media"/>
          </p:cNvPr>
          <p:cNvPicPr/>
          <p:nvPr>
            <a:quickTimeFile r:link="rId1"/>
          </p:nvPr>
        </p:nvPicPr>
        <p:blipFill>
          <a:blip r:embed="rId5"/>
          <a:stretch>
            <a:fillRect/>
          </a:stretch>
        </p:blipFill>
        <p:spPr>
          <a:xfrm>
            <a:off x="116622" y="6159500"/>
            <a:ext cx="1524000" cy="698500"/>
          </a:xfrm>
          <a:prstGeom prst="rect">
            <a:avLst/>
          </a:prstGeom>
        </p:spPr>
      </p:pic>
      <p:pic>
        <p:nvPicPr>
          <p:cNvPr id="15" name="Picture 14" descr="4091490225_eb9e32eb1c.jpg"/>
          <p:cNvPicPr>
            <a:picLocks noChangeAspect="1"/>
          </p:cNvPicPr>
          <p:nvPr/>
        </p:nvPicPr>
        <p:blipFill>
          <a:blip r:embed="rId6">
            <a:lum bright="12000"/>
          </a:blip>
          <a:stretch>
            <a:fillRect/>
          </a:stretch>
        </p:blipFill>
        <p:spPr>
          <a:xfrm>
            <a:off x="5117153" y="1079369"/>
            <a:ext cx="3413950" cy="4445247"/>
          </a:xfrm>
          <a:prstGeom prst="rect">
            <a:avLst/>
          </a:prstGeom>
        </p:spPr>
      </p:pic>
      <p:pic>
        <p:nvPicPr>
          <p:cNvPr id="16" name="Picture 15" descr="article-1029755-01C1169100000578-850_468x286_popu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91" y="1867082"/>
            <a:ext cx="4191994" cy="3140771"/>
          </a:xfrm>
          <a:prstGeom prst="rect">
            <a:avLst/>
          </a:prstGeom>
        </p:spPr>
      </p:pic>
      <p:pic>
        <p:nvPicPr>
          <p:cNvPr id="17" name="Picture 16" descr="Murrille_Schofield_returns_from_WWII_to_Mother.jpg"/>
          <p:cNvPicPr>
            <a:picLocks noChangeAspect="1"/>
          </p:cNvPicPr>
          <p:nvPr/>
        </p:nvPicPr>
        <p:blipFill>
          <a:blip r:embed="rId8">
            <a:grayscl/>
          </a:blip>
          <a:srcRect b="6566"/>
          <a:stretch>
            <a:fillRect/>
          </a:stretch>
        </p:blipFill>
        <p:spPr>
          <a:xfrm>
            <a:off x="4884451" y="1160845"/>
            <a:ext cx="3743890" cy="4316170"/>
          </a:xfrm>
          <a:prstGeom prst="rect">
            <a:avLst/>
          </a:prstGeom>
        </p:spPr>
      </p:pic>
      <p:pic>
        <p:nvPicPr>
          <p:cNvPr id="20" name="Picture 19" descr="article-0-02241166000005DC-581_468x35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326" y="1623791"/>
            <a:ext cx="4482028" cy="3390252"/>
          </a:xfrm>
          <a:prstGeom prst="rect">
            <a:avLst/>
          </a:prstGeom>
        </p:spPr>
      </p:pic>
      <p:pic>
        <p:nvPicPr>
          <p:cNvPr id="21" name="Picture 20" descr="pic0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097" y="1636021"/>
            <a:ext cx="4444611" cy="3365822"/>
          </a:xfrm>
          <a:prstGeom prst="rect">
            <a:avLst/>
          </a:prstGeom>
        </p:spPr>
      </p:pic>
      <p:pic>
        <p:nvPicPr>
          <p:cNvPr id="22" name="Picture 21" descr="article-1316061-0B64B272000005DC-645_468x44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962" y="1343404"/>
            <a:ext cx="4294748" cy="4120389"/>
          </a:xfrm>
          <a:prstGeom prst="rect">
            <a:avLst/>
          </a:prstGeom>
        </p:spPr>
      </p:pic>
      <p:pic>
        <p:nvPicPr>
          <p:cNvPr id="23" name="Picture 22" descr="Rupert Brook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1661" y="1186386"/>
            <a:ext cx="3754006" cy="443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3">
            <a:lum bright="50000" contrast="-14000"/>
            <a:alphaModFix amt="70000"/>
          </a:blip>
          <a:stretch>
            <a:fillRect/>
          </a:stretch>
        </p:blipFill>
        <p:spPr>
          <a:xfrm>
            <a:off x="0" y="-15490"/>
            <a:ext cx="9176154" cy="689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4" y="418208"/>
            <a:ext cx="4289342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skerville"/>
                <a:cs typeface="Baskerville"/>
              </a:rPr>
              <a:t>IF I DIE YOUNG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If </a:t>
            </a:r>
            <a:r>
              <a:rPr lang="en-US" sz="1600" dirty="0">
                <a:latin typeface="Baskerville"/>
                <a:cs typeface="Baskerville"/>
              </a:rPr>
              <a:t>I die young, bury me in </a:t>
            </a:r>
            <a:r>
              <a:rPr lang="en-US" sz="1600" dirty="0" smtClean="0">
                <a:latin typeface="Baskerville"/>
                <a:cs typeface="Baskerville"/>
              </a:rPr>
              <a:t>satin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Lay me </a:t>
            </a:r>
            <a:r>
              <a:rPr lang="en-US" sz="1600" dirty="0">
                <a:latin typeface="Baskerville"/>
                <a:cs typeface="Baskerville"/>
              </a:rPr>
              <a:t>down on a, bed </a:t>
            </a:r>
            <a:r>
              <a:rPr lang="en-US" sz="1600" dirty="0" smtClean="0">
                <a:latin typeface="Baskerville"/>
                <a:cs typeface="Baskerville"/>
              </a:rPr>
              <a:t>of roses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Sink </a:t>
            </a:r>
            <a:r>
              <a:rPr lang="en-US" sz="1600" dirty="0">
                <a:latin typeface="Baskerville"/>
                <a:cs typeface="Baskerville"/>
              </a:rPr>
              <a:t>me in the river, at </a:t>
            </a:r>
            <a:r>
              <a:rPr lang="en-US" sz="1600" dirty="0" smtClean="0">
                <a:latin typeface="Baskerville"/>
                <a:cs typeface="Baskerville"/>
              </a:rPr>
              <a:t>dawn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Send </a:t>
            </a:r>
            <a:r>
              <a:rPr lang="en-US" sz="1600" dirty="0">
                <a:latin typeface="Baskerville"/>
                <a:cs typeface="Baskerville"/>
              </a:rPr>
              <a:t>me away with the words of a love </a:t>
            </a:r>
            <a:r>
              <a:rPr lang="en-US" sz="1600" dirty="0" smtClean="0">
                <a:latin typeface="Baskerville"/>
                <a:cs typeface="Baskerville"/>
              </a:rPr>
              <a:t>song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Lord make me a </a:t>
            </a:r>
            <a:r>
              <a:rPr lang="en-US" sz="1600" dirty="0" smtClean="0">
                <a:latin typeface="Baskerville"/>
                <a:cs typeface="Baskerville"/>
              </a:rPr>
              <a:t>rainbow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I'll </a:t>
            </a:r>
            <a:r>
              <a:rPr lang="en-US" sz="1600" dirty="0">
                <a:latin typeface="Baskerville"/>
                <a:cs typeface="Baskerville"/>
              </a:rPr>
              <a:t>shine down on my </a:t>
            </a:r>
            <a:r>
              <a:rPr lang="en-US" sz="1600" dirty="0" smtClean="0">
                <a:latin typeface="Baskerville"/>
                <a:cs typeface="Baskerville"/>
              </a:rPr>
              <a:t>mother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She'll </a:t>
            </a:r>
            <a:r>
              <a:rPr lang="en-US" sz="1600" dirty="0">
                <a:latin typeface="Baskerville"/>
                <a:cs typeface="Baskerville"/>
              </a:rPr>
              <a:t>know I'm safe with you when she stands under my colors,</a:t>
            </a:r>
            <a:r>
              <a:rPr lang="en-US" sz="1600" dirty="0" smtClean="0">
                <a:latin typeface="Baskerville"/>
                <a:cs typeface="Baskerville"/>
              </a:rPr>
              <a:t> oh and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Life </a:t>
            </a:r>
            <a:r>
              <a:rPr lang="en-US" sz="1600" dirty="0">
                <a:latin typeface="Baskerville"/>
                <a:cs typeface="Baskerville"/>
              </a:rPr>
              <a:t>ain't always what you think it </a:t>
            </a:r>
            <a:r>
              <a:rPr lang="en-US" sz="1600" dirty="0" smtClean="0">
                <a:latin typeface="Baskerville"/>
                <a:cs typeface="Baskerville"/>
              </a:rPr>
              <a:t>ought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smtClean="0">
                <a:latin typeface="Baskerville"/>
                <a:cs typeface="Baskerville"/>
              </a:rPr>
              <a:t>to </a:t>
            </a:r>
            <a:r>
              <a:rPr lang="en-US" sz="1600" dirty="0">
                <a:latin typeface="Baskerville"/>
                <a:cs typeface="Baskerville"/>
              </a:rPr>
              <a:t>be, </a:t>
            </a:r>
            <a:r>
              <a:rPr lang="en-US" sz="1600" dirty="0" smtClean="0">
                <a:latin typeface="Baskerville"/>
                <a:cs typeface="Baskerville"/>
              </a:rPr>
              <a:t>no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Ain't </a:t>
            </a:r>
            <a:r>
              <a:rPr lang="en-US" sz="1600" dirty="0">
                <a:latin typeface="Baskerville"/>
                <a:cs typeface="Baskerville"/>
              </a:rPr>
              <a:t>even grey, but she buries her </a:t>
            </a:r>
            <a:r>
              <a:rPr lang="en-US" sz="1600" dirty="0" smtClean="0">
                <a:latin typeface="Baskerville"/>
                <a:cs typeface="Baskerville"/>
              </a:rPr>
              <a:t>baby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 </a:t>
            </a:r>
            <a:r>
              <a:rPr lang="en-US" sz="1600" dirty="0">
                <a:latin typeface="Baskerville"/>
                <a:cs typeface="Baskerville"/>
              </a:rPr>
              <a:t>sharp knife of a short life, </a:t>
            </a:r>
            <a:r>
              <a:rPr lang="en-US" sz="1600" dirty="0" smtClean="0">
                <a:latin typeface="Baskerville"/>
                <a:cs typeface="Baskerville"/>
              </a:rPr>
              <a:t>well,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I've had </a:t>
            </a:r>
            <a:r>
              <a:rPr lang="en-US" sz="1600" dirty="0">
                <a:latin typeface="Baskerville"/>
                <a:cs typeface="Baskerville"/>
              </a:rPr>
              <a:t>just enough </a:t>
            </a:r>
            <a:r>
              <a:rPr lang="en-US" sz="1600" dirty="0" smtClean="0">
                <a:latin typeface="Baskerville"/>
                <a:cs typeface="Baskerville"/>
              </a:rPr>
              <a:t>time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A penny for my thoughts, oh no,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I'll </a:t>
            </a:r>
            <a:r>
              <a:rPr lang="en-US" sz="1600" dirty="0">
                <a:latin typeface="Baskerville"/>
                <a:cs typeface="Baskerville"/>
              </a:rPr>
              <a:t>sell them for a </a:t>
            </a:r>
            <a:r>
              <a:rPr lang="en-US" sz="1600" dirty="0" smtClean="0">
                <a:latin typeface="Baskerville"/>
                <a:cs typeface="Baskerville"/>
              </a:rPr>
              <a:t>dollar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They're </a:t>
            </a:r>
            <a:r>
              <a:rPr lang="en-US" sz="1600" dirty="0">
                <a:latin typeface="Baskerville"/>
                <a:cs typeface="Baskerville"/>
              </a:rPr>
              <a:t>worth so much more after I'm a </a:t>
            </a:r>
            <a:r>
              <a:rPr lang="en-US" sz="1600" dirty="0" smtClean="0">
                <a:latin typeface="Baskerville"/>
                <a:cs typeface="Baskerville"/>
              </a:rPr>
              <a:t>goner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And </a:t>
            </a:r>
            <a:r>
              <a:rPr lang="en-US" sz="1600" dirty="0">
                <a:latin typeface="Baskerville"/>
                <a:cs typeface="Baskerville"/>
              </a:rPr>
              <a:t>maybe then you'll hear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 </a:t>
            </a:r>
            <a:r>
              <a:rPr lang="en-US" sz="1600" dirty="0">
                <a:latin typeface="Baskerville"/>
                <a:cs typeface="Baskerville"/>
              </a:rPr>
              <a:t>words I been </a:t>
            </a:r>
            <a:r>
              <a:rPr lang="en-US" sz="1600" dirty="0" smtClean="0">
                <a:latin typeface="Baskerville"/>
                <a:cs typeface="Baskerville"/>
              </a:rPr>
              <a:t>singin’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'</a:t>
            </a:r>
            <a:r>
              <a:rPr lang="en-US" sz="1600" dirty="0">
                <a:latin typeface="Baskerville"/>
                <a:cs typeface="Baskerville"/>
              </a:rPr>
              <a:t>Funny when you're dead how people start listenin'</a:t>
            </a:r>
            <a:endParaRPr lang="en-US" sz="1600" dirty="0" smtClean="0">
              <a:latin typeface="Baskerville"/>
              <a:cs typeface="Baskerville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1662" y="1115258"/>
            <a:ext cx="4685468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skerville"/>
                <a:cs typeface="Baskerville"/>
              </a:rPr>
              <a:t>THE SOLDIER </a:t>
            </a:r>
          </a:p>
          <a:p>
            <a:pPr algn="ctr"/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If </a:t>
            </a:r>
            <a:r>
              <a:rPr lang="en-US" sz="1600" dirty="0">
                <a:latin typeface="Baskerville"/>
                <a:cs typeface="Baskerville"/>
              </a:rPr>
              <a:t>I should die, think only this of me: 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	That </a:t>
            </a:r>
            <a:r>
              <a:rPr lang="en-US" sz="1600" dirty="0">
                <a:latin typeface="Baskerville"/>
                <a:cs typeface="Baskerville"/>
              </a:rPr>
              <a:t>there's some corner of a foreign </a:t>
            </a:r>
            <a:r>
              <a:rPr lang="en-US" sz="1600" dirty="0" smtClean="0">
                <a:latin typeface="Baskerville"/>
                <a:cs typeface="Baskerville"/>
              </a:rPr>
              <a:t>field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That </a:t>
            </a:r>
            <a:r>
              <a:rPr lang="en-US" sz="1600" dirty="0">
                <a:latin typeface="Baskerville"/>
                <a:cs typeface="Baskerville"/>
              </a:rPr>
              <a:t>is for ever England.  There shall be 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	In </a:t>
            </a:r>
            <a:r>
              <a:rPr lang="en-US" sz="1600" dirty="0">
                <a:latin typeface="Baskerville"/>
                <a:cs typeface="Baskerville"/>
              </a:rPr>
              <a:t>that rich earth a richer dust concealed</a:t>
            </a:r>
            <a:r>
              <a:rPr lang="en-US" sz="1600" dirty="0" smtClean="0">
                <a:latin typeface="Baskerville"/>
                <a:cs typeface="Baskerville"/>
              </a:rPr>
              <a:t>;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 </a:t>
            </a:r>
            <a:r>
              <a:rPr lang="en-US" sz="1600" dirty="0">
                <a:latin typeface="Baskerville"/>
                <a:cs typeface="Baskerville"/>
              </a:rPr>
              <a:t>dust whom England bore, shaped, made aware,  </a:t>
            </a:r>
            <a:r>
              <a:rPr lang="en-US" sz="1600" dirty="0" smtClean="0">
                <a:latin typeface="Baskerville"/>
                <a:cs typeface="Baskerville"/>
              </a:rPr>
              <a:t>           	Gave</a:t>
            </a:r>
            <a:r>
              <a:rPr lang="en-US" sz="1600" dirty="0">
                <a:latin typeface="Baskerville"/>
                <a:cs typeface="Baskerville"/>
              </a:rPr>
              <a:t>, once, her flowers to love, her ways to roam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 </a:t>
            </a:r>
            <a:r>
              <a:rPr lang="en-US" sz="1600" dirty="0">
                <a:latin typeface="Baskerville"/>
                <a:cs typeface="Baskerville"/>
              </a:rPr>
              <a:t>body of England's, breathing English air,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	Washed </a:t>
            </a:r>
            <a:r>
              <a:rPr lang="en-US" sz="1600" dirty="0">
                <a:latin typeface="Baskerville"/>
                <a:cs typeface="Baskerville"/>
              </a:rPr>
              <a:t>by the rivers, blest by suns of home</a:t>
            </a:r>
            <a:r>
              <a:rPr lang="en-US" sz="1600" dirty="0" smtClean="0">
                <a:latin typeface="Baskerville"/>
                <a:cs typeface="Baskerville"/>
              </a:rPr>
              <a:t>.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And </a:t>
            </a:r>
            <a:r>
              <a:rPr lang="en-US" sz="1600" dirty="0">
                <a:latin typeface="Baskerville"/>
                <a:cs typeface="Baskerville"/>
              </a:rPr>
              <a:t>think, this heart, all evil shed away,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 	A </a:t>
            </a:r>
            <a:r>
              <a:rPr lang="en-US" sz="1600" dirty="0">
                <a:latin typeface="Baskerville"/>
                <a:cs typeface="Baskerville"/>
              </a:rPr>
              <a:t>pulse in the eternal mind, no less   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Gives </a:t>
            </a:r>
            <a:r>
              <a:rPr lang="en-US" sz="1600" dirty="0">
                <a:latin typeface="Baskerville"/>
                <a:cs typeface="Baskerville"/>
              </a:rPr>
              <a:t>somewhere back the thoughts by England given</a:t>
            </a:r>
            <a:r>
              <a:rPr lang="en-US" sz="1600" dirty="0" smtClean="0">
                <a:latin typeface="Baskerville"/>
                <a:cs typeface="Baskerville"/>
              </a:rPr>
              <a:t>;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	Her </a:t>
            </a:r>
            <a:r>
              <a:rPr lang="en-US" sz="1600" dirty="0">
                <a:latin typeface="Baskerville"/>
                <a:cs typeface="Baskerville"/>
              </a:rPr>
              <a:t>sights and sounds; dreams happy as her day; 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And </a:t>
            </a:r>
            <a:r>
              <a:rPr lang="en-US" sz="1600" dirty="0">
                <a:latin typeface="Baskerville"/>
                <a:cs typeface="Baskerville"/>
              </a:rPr>
              <a:t>laughter, learnt of friends; and gentleness,    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	In </a:t>
            </a:r>
            <a:r>
              <a:rPr lang="en-US" sz="1600" dirty="0">
                <a:latin typeface="Baskerville"/>
                <a:cs typeface="Baskerville"/>
              </a:rPr>
              <a:t>hearts at peace, under an English heaven</a:t>
            </a:r>
            <a:r>
              <a:rPr lang="en-US" sz="1600" dirty="0" smtClean="0">
                <a:latin typeface="Baskerville"/>
                <a:cs typeface="Baskerville"/>
              </a:rPr>
              <a:t>.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2">
            <a:lum bright="50000" contrast="-14000"/>
            <a:alphaModFix amt="70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pic>
        <p:nvPicPr>
          <p:cNvPr id="3" name="Picture 2" descr="http://www.onthisdeity.com/wp-content/uploads/2010/12/RobertGraves.jpg"/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02936" y="1091303"/>
            <a:ext cx="3124537" cy="45098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894" y="2502785"/>
            <a:ext cx="378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"/>
                <a:cs typeface="Baskerville"/>
              </a:rPr>
              <a:t>Robert Graves</a:t>
            </a:r>
            <a:endParaRPr lang="en-US" sz="3600" b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4">
            <a:alphaModFix amt="70000"/>
            <a:lum bright="50000" contrast="-14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105" y="1323059"/>
            <a:ext cx="3733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I will remember you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Will you remember me? 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Don’t let your life pass you by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Weep not for the memories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/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I’m so tired but I can’t sleep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Standin’ on the edge of something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much </a:t>
            </a:r>
            <a:r>
              <a:rPr lang="en-US" sz="1600" dirty="0">
                <a:latin typeface="Baskerville"/>
                <a:cs typeface="Baskerville"/>
              </a:rPr>
              <a:t>too deep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It’s funny how we feel so much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But </a:t>
            </a:r>
            <a:r>
              <a:rPr lang="en-US" sz="1600" dirty="0">
                <a:latin typeface="Baskerville"/>
                <a:cs typeface="Baskerville"/>
              </a:rPr>
              <a:t>we </a:t>
            </a:r>
            <a:r>
              <a:rPr lang="en-US" sz="1600" dirty="0" smtClean="0">
                <a:latin typeface="Baskerville"/>
                <a:cs typeface="Baskerville"/>
              </a:rPr>
              <a:t>can’t </a:t>
            </a:r>
            <a:r>
              <a:rPr lang="en-US" sz="1600" dirty="0">
                <a:latin typeface="Baskerville"/>
                <a:cs typeface="Baskerville"/>
              </a:rPr>
              <a:t>say a word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We are screaming inside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But none of us are heard</a:t>
            </a:r>
            <a:r>
              <a:rPr lang="en-US" sz="1600" dirty="0">
                <a:latin typeface="Baskerville"/>
                <a:cs typeface="Baskerville"/>
              </a:rPr>
              <a:t/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/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But I will remember you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Will you remember me? 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Don’t let your life pass you by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Weep not for the memories</a:t>
            </a:r>
          </a:p>
        </p:txBody>
      </p:sp>
      <p:pic>
        <p:nvPicPr>
          <p:cNvPr id="21" name="ENGL 253 (i will remember you).m4a"/>
          <p:cNvPicPr/>
          <p:nvPr>
            <a:quickTimeFile r:link="rId1"/>
          </p:nvPr>
        </p:nvPicPr>
        <p:blipFill>
          <a:blip r:embed="rId5"/>
          <a:stretch>
            <a:fillRect/>
          </a:stretch>
        </p:blipFill>
        <p:spPr>
          <a:xfrm>
            <a:off x="0" y="6191650"/>
            <a:ext cx="1524000" cy="698500"/>
          </a:xfrm>
          <a:prstGeom prst="rect">
            <a:avLst/>
          </a:prstGeom>
        </p:spPr>
      </p:pic>
      <p:pic>
        <p:nvPicPr>
          <p:cNvPr id="22" name="Picture 21" descr="http://www.ww1-yorkshires.org.uk/jpg-files/soldiers-photos/6th-battalion-gro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90589" y="1577059"/>
            <a:ext cx="5380157" cy="360470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1895british%20arm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589" y="1460665"/>
            <a:ext cx="5194300" cy="3721100"/>
          </a:xfrm>
          <a:prstGeom prst="rect">
            <a:avLst/>
          </a:prstGeom>
        </p:spPr>
      </p:pic>
      <p:pic>
        <p:nvPicPr>
          <p:cNvPr id="24" name="Picture 23" descr="http://4.bp.blogspot.com/_OO7NiU-KLjY/SpOjFx8Lm6I/AAAAAAAACgY/XhwCl9fmroo/s400/brow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46478" y="1675107"/>
            <a:ext cx="5121072" cy="337119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rticle-1197308-0594BBF6000005DC-728_634x79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7245" y="1005809"/>
            <a:ext cx="3926576" cy="4931049"/>
          </a:xfrm>
          <a:prstGeom prst="rect">
            <a:avLst/>
          </a:prstGeom>
        </p:spPr>
      </p:pic>
      <p:pic>
        <p:nvPicPr>
          <p:cNvPr id="26" name="Picture 25" descr="http://www.litherland-digital.co.uk/album_5/images/litherlandcamp.jpg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5271" y="2111511"/>
            <a:ext cx="5249193" cy="34308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v439_light_tracked_armoured_vehicle_command_post_british_army_united_kingdom_00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3013" y="1742504"/>
            <a:ext cx="5276912" cy="3660858"/>
          </a:xfrm>
          <a:prstGeom prst="rect">
            <a:avLst/>
          </a:prstGeom>
        </p:spPr>
      </p:pic>
      <p:pic>
        <p:nvPicPr>
          <p:cNvPr id="28" name="Picture 27" descr="http://www.gov.im/post/stamps/images/thumbs/The_End_of_WW1_/RemembranceMiniatureSheet.jpg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12580" y="2111511"/>
            <a:ext cx="4572000" cy="29051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6a00d8341e75ed53ef010536c70900970c-800wi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5262" y="1080714"/>
            <a:ext cx="3889208" cy="4578032"/>
          </a:xfrm>
          <a:prstGeom prst="rect">
            <a:avLst/>
          </a:prstGeom>
        </p:spPr>
      </p:pic>
      <p:pic>
        <p:nvPicPr>
          <p:cNvPr id="31" name="Picture 30" descr="http://www.litherland-digital.co.uk/album_5/images/robert_grav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5293" y="1403248"/>
            <a:ext cx="2964615" cy="403455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2">
            <a:lum bright="50000" contrast="-14000"/>
            <a:alphaModFix amt="70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964" y="855225"/>
            <a:ext cx="3733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Baskerville"/>
                <a:cs typeface="Baskerville"/>
              </a:rPr>
              <a:t>I WILL REMEMBER YOU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I </a:t>
            </a:r>
            <a:r>
              <a:rPr lang="en-US" sz="1600" dirty="0">
                <a:latin typeface="Baskerville"/>
                <a:cs typeface="Baskerville"/>
              </a:rPr>
              <a:t>will remember you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Will you remember me? 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Don’t let your life pass you by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Weep not for the memories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/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I’m so tired but I can’t sleep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Standin’ on the edge of something much too deep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It’s funny how we feel so much but we cannot say a word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We are screaming inside, but we can’t be heard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/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But I will remember you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Will you remember me? 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Don’t let your life pass you by</a:t>
            </a:r>
            <a:br>
              <a:rPr lang="en-US" sz="1600" dirty="0">
                <a:latin typeface="Baskerville"/>
                <a:cs typeface="Baskerville"/>
              </a:rPr>
            </a:br>
            <a:r>
              <a:rPr lang="en-US" sz="1600" dirty="0">
                <a:latin typeface="Baskerville"/>
                <a:cs typeface="Baskerville"/>
              </a:rPr>
              <a:t>Weep not for the memories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0412" y="833130"/>
            <a:ext cx="4572000" cy="55092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Baskerville"/>
                <a:cs typeface="Baskerville"/>
              </a:rPr>
              <a:t>WHEN I’M KILLED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When I'm killed, don't think of me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Buried there in Cambrin Wood,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Nor as in Zion think of me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With the Intolerable Good.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And there's one thing that I know well,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I'm damned if I'll be damned to Hell!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/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So when I'm killed, don't wait for me,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Walking the dim corridor;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In Heaven or Hell, don't wait for me,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Or you must wait for evermore.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You'll find me buried, living-dead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In these verses that you've read.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/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So when I'm killed, don't mourn for me,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Shot, poor lad, so bold and young,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Killed and gone--don't mourn for me.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On your lips my life is hung: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O friends and lovers, you can save </a:t>
            </a:r>
            <a:br>
              <a:rPr lang="en-US" sz="1600" dirty="0" smtClean="0">
                <a:latin typeface="Baskerville"/>
                <a:cs typeface="Baskerville"/>
              </a:rPr>
            </a:br>
            <a:r>
              <a:rPr lang="en-US" sz="1600" dirty="0" smtClean="0">
                <a:latin typeface="Baskerville"/>
                <a:cs typeface="Baskerville"/>
              </a:rPr>
              <a:t>Your playfellow from the grave. </a:t>
            </a:r>
            <a:endParaRPr lang="en-US" sz="16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2">
            <a:lum bright="50000" contrast="-14000"/>
            <a:alphaModFix amt="70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pic>
        <p:nvPicPr>
          <p:cNvPr id="3" name="Picture 2" descr="Wilfred_Owen_2.png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4265324" y="912015"/>
            <a:ext cx="4100796" cy="479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894" y="2502785"/>
            <a:ext cx="378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"/>
                <a:cs typeface="Baskerville"/>
              </a:rPr>
              <a:t>Wilfred Owen</a:t>
            </a:r>
            <a:endParaRPr lang="en-US" sz="3600" b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Digital .JPG"/>
          <p:cNvPicPr>
            <a:picLocks noChangeAspect="1"/>
          </p:cNvPicPr>
          <p:nvPr/>
        </p:nvPicPr>
        <p:blipFill>
          <a:blip r:embed="rId3">
            <a:lum bright="50000" contrast="-14000"/>
            <a:alphaModFix amt="70000"/>
          </a:blip>
          <a:stretch>
            <a:fillRect/>
          </a:stretch>
        </p:blipFill>
        <p:spPr>
          <a:xfrm>
            <a:off x="0" y="0"/>
            <a:ext cx="9176154" cy="68901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75774" y="583106"/>
            <a:ext cx="4038600" cy="5869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Baskerville"/>
                <a:cs typeface="Baskerville"/>
              </a:rPr>
              <a:t>I can't remember anything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can't </a:t>
            </a:r>
            <a:r>
              <a:rPr lang="en-US" sz="1500" dirty="0">
                <a:latin typeface="Baskerville"/>
                <a:cs typeface="Baskerville"/>
              </a:rPr>
              <a:t>tell if this is true or dream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deep </a:t>
            </a:r>
            <a:r>
              <a:rPr lang="en-US" sz="1500" dirty="0">
                <a:latin typeface="Baskerville"/>
                <a:cs typeface="Baskerville"/>
              </a:rPr>
              <a:t>down inside I feel to scream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this </a:t>
            </a:r>
            <a:r>
              <a:rPr lang="en-US" sz="1500" dirty="0">
                <a:latin typeface="Baskerville"/>
                <a:cs typeface="Baskerville"/>
              </a:rPr>
              <a:t>terrible silence stops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now </a:t>
            </a:r>
            <a:r>
              <a:rPr lang="en-US" sz="1500" dirty="0">
                <a:latin typeface="Baskerville"/>
                <a:cs typeface="Baskerville"/>
              </a:rPr>
              <a:t>that the war is through with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I'm </a:t>
            </a:r>
            <a:r>
              <a:rPr lang="en-US" sz="1500" dirty="0">
                <a:latin typeface="Baskerville"/>
                <a:cs typeface="Baskerville"/>
              </a:rPr>
              <a:t>waking up, I cannot see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that </a:t>
            </a:r>
            <a:r>
              <a:rPr lang="en-US" sz="1500" dirty="0">
                <a:latin typeface="Baskerville"/>
                <a:cs typeface="Baskerville"/>
              </a:rPr>
              <a:t>there's not much left of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nothing </a:t>
            </a:r>
            <a:r>
              <a:rPr lang="en-US" sz="1500" dirty="0">
                <a:latin typeface="Baskerville"/>
                <a:cs typeface="Baskerville"/>
              </a:rPr>
              <a:t>is real but pain now </a:t>
            </a:r>
            <a:br>
              <a:rPr lang="en-US" sz="1500" dirty="0">
                <a:latin typeface="Baskerville"/>
                <a:cs typeface="Baskerville"/>
              </a:rPr>
            </a:b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hold </a:t>
            </a:r>
            <a:r>
              <a:rPr lang="en-US" sz="1500" dirty="0">
                <a:latin typeface="Baskerville"/>
                <a:cs typeface="Baskerville"/>
              </a:rPr>
              <a:t>my breath as I wish for death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oh </a:t>
            </a:r>
            <a:r>
              <a:rPr lang="en-US" sz="1500" dirty="0">
                <a:latin typeface="Baskerville"/>
                <a:cs typeface="Baskerville"/>
              </a:rPr>
              <a:t>please God, wake me </a:t>
            </a:r>
            <a:br>
              <a:rPr lang="en-US" sz="1500" dirty="0">
                <a:latin typeface="Baskerville"/>
                <a:cs typeface="Baskerville"/>
              </a:rPr>
            </a:b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back </a:t>
            </a:r>
            <a:r>
              <a:rPr lang="en-US" sz="1500" dirty="0">
                <a:latin typeface="Baskerville"/>
                <a:cs typeface="Baskerville"/>
              </a:rPr>
              <a:t>in the womb it's much too real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in pumps </a:t>
            </a:r>
            <a:r>
              <a:rPr lang="en-US" sz="1500" dirty="0">
                <a:latin typeface="Baskerville"/>
                <a:cs typeface="Baskerville"/>
              </a:rPr>
              <a:t>life that I must feel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but </a:t>
            </a:r>
            <a:r>
              <a:rPr lang="en-US" sz="1500" dirty="0">
                <a:latin typeface="Baskerville"/>
                <a:cs typeface="Baskerville"/>
              </a:rPr>
              <a:t>can't look forward to reveal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look </a:t>
            </a:r>
            <a:r>
              <a:rPr lang="en-US" sz="1500" dirty="0">
                <a:latin typeface="Baskerville"/>
                <a:cs typeface="Baskerville"/>
              </a:rPr>
              <a:t>to the time when I'll live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fed </a:t>
            </a:r>
            <a:r>
              <a:rPr lang="en-US" sz="1500" dirty="0">
                <a:latin typeface="Baskerville"/>
                <a:cs typeface="Baskerville"/>
              </a:rPr>
              <a:t>through the tube that sticks in me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just </a:t>
            </a:r>
            <a:r>
              <a:rPr lang="en-US" sz="1500" dirty="0">
                <a:latin typeface="Baskerville"/>
                <a:cs typeface="Baskerville"/>
              </a:rPr>
              <a:t>like a wartime novelty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tied </a:t>
            </a:r>
            <a:r>
              <a:rPr lang="en-US" sz="1500" dirty="0">
                <a:latin typeface="Baskerville"/>
                <a:cs typeface="Baskerville"/>
              </a:rPr>
              <a:t>to machines that make me be </a:t>
            </a:r>
            <a:endParaRPr lang="en-US" sz="1500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sz="1500" dirty="0" smtClean="0">
                <a:latin typeface="Baskerville"/>
                <a:cs typeface="Baskerville"/>
              </a:rPr>
              <a:t>cut </a:t>
            </a:r>
            <a:r>
              <a:rPr lang="en-US" sz="1500" dirty="0">
                <a:latin typeface="Baskerville"/>
                <a:cs typeface="Baskerville"/>
              </a:rPr>
              <a:t>this life off from </a:t>
            </a:r>
            <a:r>
              <a:rPr lang="en-US" sz="1500" dirty="0" smtClean="0">
                <a:latin typeface="Baskerville"/>
                <a:cs typeface="Baskerville"/>
              </a:rPr>
              <a:t>me </a:t>
            </a:r>
            <a:endParaRPr lang="en-US" sz="1500" dirty="0">
              <a:latin typeface="Baskerville"/>
              <a:cs typeface="Baskerville"/>
            </a:endParaRPr>
          </a:p>
        </p:txBody>
      </p:sp>
      <p:pic>
        <p:nvPicPr>
          <p:cNvPr id="37" name="ENGL 253 (One).m4a">
            <a:hlinkClick r:id="" action="ppaction://media"/>
          </p:cNvPr>
          <p:cNvPicPr/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0" y="6242449"/>
            <a:ext cx="1524000" cy="698500"/>
          </a:xfrm>
          <a:prstGeom prst="rect">
            <a:avLst/>
          </a:prstGeom>
        </p:spPr>
      </p:pic>
      <p:pic>
        <p:nvPicPr>
          <p:cNvPr id="38" name="Picture 37" descr="WWI.jpg"/>
          <p:cNvPicPr>
            <a:picLocks noChangeAspect="1"/>
          </p:cNvPicPr>
          <p:nvPr/>
        </p:nvPicPr>
        <p:blipFill>
          <a:blip r:embed="rId5">
            <a:lum bright="15000" contrast="17000"/>
          </a:blip>
          <a:stretch>
            <a:fillRect/>
          </a:stretch>
        </p:blipFill>
        <p:spPr>
          <a:xfrm>
            <a:off x="3478033" y="1304660"/>
            <a:ext cx="5371400" cy="4028550"/>
          </a:xfrm>
          <a:prstGeom prst="rect">
            <a:avLst/>
          </a:prstGeom>
        </p:spPr>
      </p:pic>
      <p:pic>
        <p:nvPicPr>
          <p:cNvPr id="39" name="Picture 38" descr="http://www.ccun.org/images/2008/March/1%20p/british%20soldiers%20injured%20in%20Basra%201m8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7905" y="1475796"/>
            <a:ext cx="4800600" cy="3840481"/>
          </a:xfrm>
          <a:prstGeom prst="rect">
            <a:avLst/>
          </a:prstGeom>
          <a:noFill/>
        </p:spPr>
      </p:pic>
      <p:pic>
        <p:nvPicPr>
          <p:cNvPr id="40" name="Picture 39" descr="4700585662_f6a7f10e3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782" y="1475796"/>
            <a:ext cx="5032723" cy="3774542"/>
          </a:xfrm>
          <a:prstGeom prst="rect">
            <a:avLst/>
          </a:prstGeom>
        </p:spPr>
      </p:pic>
      <p:pic>
        <p:nvPicPr>
          <p:cNvPr id="41" name="Picture 40" descr="Camilla, Duchess of Cornwall meets triple amputee Craig Wood as she visits injured soldiers at Defence Medical Rehabilitation Centre - Headley Court on October 22, 2009 near Epsom, United Kingdom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6588" y="1730710"/>
            <a:ext cx="4980448" cy="3311915"/>
          </a:xfrm>
          <a:prstGeom prst="rect">
            <a:avLst/>
          </a:prstGeom>
          <a:noFill/>
        </p:spPr>
      </p:pic>
      <p:pic>
        <p:nvPicPr>
          <p:cNvPr id="42" name="Picture 41" descr="BritishTroopsInTraining-px80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8947" y="1746236"/>
            <a:ext cx="4789547" cy="3484063"/>
          </a:xfrm>
          <a:prstGeom prst="rect">
            <a:avLst/>
          </a:prstGeom>
        </p:spPr>
      </p:pic>
      <p:pic>
        <p:nvPicPr>
          <p:cNvPr id="43" name="Picture 42" descr="sug1728_Iran-Iraq-War-Iranian-soldier-in-gas-mas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5978" y="1538272"/>
            <a:ext cx="5229367" cy="3595190"/>
          </a:xfrm>
          <a:prstGeom prst="rect">
            <a:avLst/>
          </a:prstGeom>
        </p:spPr>
      </p:pic>
      <p:pic>
        <p:nvPicPr>
          <p:cNvPr id="44" name="Picture 43" descr="Reeve41476chairelectrictherapy.jpg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3693725" y="1856477"/>
            <a:ext cx="5041616" cy="3568381"/>
          </a:xfrm>
          <a:prstGeom prst="rect">
            <a:avLst/>
          </a:prstGeom>
        </p:spPr>
      </p:pic>
      <p:pic>
        <p:nvPicPr>
          <p:cNvPr id="45" name="Picture 44" descr="http://si.wsj.net/public/resources/images/P1-AU570_MEDEVA_G_201004021640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2108" y="1764770"/>
            <a:ext cx="5267325" cy="3514726"/>
          </a:xfrm>
          <a:prstGeom prst="rect">
            <a:avLst/>
          </a:prstGeom>
          <a:noFill/>
        </p:spPr>
      </p:pic>
      <p:pic>
        <p:nvPicPr>
          <p:cNvPr id="46" name="Picture 45" descr="Wilfred_Owen_2.png"/>
          <p:cNvPicPr>
            <a:picLocks noChangeAspect="1"/>
          </p:cNvPicPr>
          <p:nvPr/>
        </p:nvPicPr>
        <p:blipFill>
          <a:blip r:embed="rId13">
            <a:lum bright="6000"/>
          </a:blip>
          <a:stretch>
            <a:fillRect/>
          </a:stretch>
        </p:blipFill>
        <p:spPr>
          <a:xfrm>
            <a:off x="4130269" y="1244343"/>
            <a:ext cx="4100796" cy="479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1372</Words>
  <Application>Microsoft Macintosh PowerPoint</Application>
  <PresentationFormat>On-screen Show (4:3)</PresentationFormat>
  <Paragraphs>142</Paragraphs>
  <Slides>11</Slides>
  <Notes>3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Marissa Monarrez</dc:creator>
  <cp:lastModifiedBy>Marissa Monarrez</cp:lastModifiedBy>
  <cp:revision>26</cp:revision>
  <dcterms:created xsi:type="dcterms:W3CDTF">2011-06-02T23:33:55Z</dcterms:created>
  <dcterms:modified xsi:type="dcterms:W3CDTF">2011-06-02T23:34:14Z</dcterms:modified>
</cp:coreProperties>
</file>