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7" d="100"/>
          <a:sy n="87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013D-8B15-FF47-9B95-D1A51A6C8045}" type="datetimeFigureOut">
              <a:rPr lang="en-US" smtClean="0"/>
              <a:pPr/>
              <a:t>5/30/11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3360-3903-6744-9A55-9EC758653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013D-8B15-FF47-9B95-D1A51A6C8045}" type="datetimeFigureOut">
              <a:rPr lang="en-US" smtClean="0"/>
              <a:pPr/>
              <a:t>5/30/11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3360-3903-6744-9A55-9EC758653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013D-8B15-FF47-9B95-D1A51A6C8045}" type="datetimeFigureOut">
              <a:rPr lang="en-US" smtClean="0"/>
              <a:pPr/>
              <a:t>5/30/11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3360-3903-6744-9A55-9EC758653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013D-8B15-FF47-9B95-D1A51A6C8045}" type="datetimeFigureOut">
              <a:rPr lang="en-US" smtClean="0"/>
              <a:pPr/>
              <a:t>5/30/11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3360-3903-6744-9A55-9EC758653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013D-8B15-FF47-9B95-D1A51A6C8045}" type="datetimeFigureOut">
              <a:rPr lang="en-US" smtClean="0"/>
              <a:pPr/>
              <a:t>5/30/11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3360-3903-6744-9A55-9EC758653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013D-8B15-FF47-9B95-D1A51A6C8045}" type="datetimeFigureOut">
              <a:rPr lang="en-US" smtClean="0"/>
              <a:pPr/>
              <a:t>5/30/11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3360-3903-6744-9A55-9EC758653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013D-8B15-FF47-9B95-D1A51A6C8045}" type="datetimeFigureOut">
              <a:rPr lang="en-US" smtClean="0"/>
              <a:pPr/>
              <a:t>5/30/11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3360-3903-6744-9A55-9EC758653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013D-8B15-FF47-9B95-D1A51A6C8045}" type="datetimeFigureOut">
              <a:rPr lang="en-US" smtClean="0"/>
              <a:pPr/>
              <a:t>5/30/11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3360-3903-6744-9A55-9EC758653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013D-8B15-FF47-9B95-D1A51A6C8045}" type="datetimeFigureOut">
              <a:rPr lang="en-US" smtClean="0"/>
              <a:pPr/>
              <a:t>5/30/11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3360-3903-6744-9A55-9EC758653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013D-8B15-FF47-9B95-D1A51A6C8045}" type="datetimeFigureOut">
              <a:rPr lang="en-US" smtClean="0"/>
              <a:pPr/>
              <a:t>5/30/11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3360-3903-6744-9A55-9EC758653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013D-8B15-FF47-9B95-D1A51A6C8045}" type="datetimeFigureOut">
              <a:rPr lang="en-US" smtClean="0"/>
              <a:pPr/>
              <a:t>5/30/11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3360-3903-6744-9A55-9EC758653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A013D-8B15-FF47-9B95-D1A51A6C8045}" type="datetimeFigureOut">
              <a:rPr lang="en-US" smtClean="0"/>
              <a:pPr/>
              <a:t>5/30/11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53360-3903-6744-9A55-9EC758653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762000"/>
            <a:ext cx="617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WORLD WAR I</a:t>
            </a:r>
          </a:p>
          <a:p>
            <a:pPr algn="ctr"/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en-US" sz="4600" dirty="0" smtClean="0">
                <a:solidFill>
                  <a:schemeClr val="tx1">
                    <a:lumMod val="50000"/>
                  </a:schemeClr>
                </a:solidFill>
              </a:rPr>
              <a:t>Poets &amp; Artists </a:t>
            </a:r>
            <a:endParaRPr lang="en-US" sz="4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352800"/>
            <a:ext cx="8915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FFFFFF"/>
                </a:solidFill>
              </a:rPr>
              <a:t>Mackenzie Hunt, Robert </a:t>
            </a:r>
            <a:r>
              <a:rPr lang="en-US" sz="2500" dirty="0" err="1" smtClean="0">
                <a:solidFill>
                  <a:srgbClr val="FFFFFF"/>
                </a:solidFill>
              </a:rPr>
              <a:t>Mclaughlin</a:t>
            </a:r>
            <a:r>
              <a:rPr lang="en-US" sz="2500" dirty="0" smtClean="0">
                <a:solidFill>
                  <a:srgbClr val="FFFFFF"/>
                </a:solidFill>
              </a:rPr>
              <a:t>, Tyler Ratcliff, Katherine </a:t>
            </a:r>
            <a:r>
              <a:rPr lang="en-US" sz="2500" dirty="0" err="1" smtClean="0">
                <a:solidFill>
                  <a:srgbClr val="FFFFFF"/>
                </a:solidFill>
              </a:rPr>
              <a:t>Ruhm</a:t>
            </a:r>
            <a:endParaRPr lang="en-US" sz="25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9200" y="0"/>
            <a:ext cx="53340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/>
                <a:cs typeface="Arial"/>
              </a:rPr>
              <a:t>The Treasure</a:t>
            </a:r>
          </a:p>
          <a:p>
            <a:r>
              <a:rPr lang="en-US" sz="2300" b="1" dirty="0" smtClean="0">
                <a:latin typeface="Arial"/>
                <a:cs typeface="Arial"/>
              </a:rPr>
              <a:t>Rupert Brooke</a:t>
            </a:r>
            <a:endParaRPr lang="en-US" sz="2300" b="1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1828800"/>
            <a:ext cx="411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cs typeface="Arial"/>
              </a:rPr>
              <a:t>When color goes home into the eyes,</a:t>
            </a:r>
          </a:p>
          <a:p>
            <a:r>
              <a:rPr lang="en-US" sz="1500" dirty="0" smtClean="0">
                <a:cs typeface="Arial"/>
              </a:rPr>
              <a:t>And lights that shine are shut again,</a:t>
            </a:r>
          </a:p>
          <a:p>
            <a:r>
              <a:rPr lang="en-US" sz="1500" dirty="0" smtClean="0">
                <a:cs typeface="Arial"/>
              </a:rPr>
              <a:t>With dancing girls and sweet birds' cries</a:t>
            </a:r>
          </a:p>
          <a:p>
            <a:r>
              <a:rPr lang="en-US" sz="1500" dirty="0" smtClean="0">
                <a:cs typeface="Arial"/>
              </a:rPr>
              <a:t>Behind the gateways of the brain;</a:t>
            </a:r>
          </a:p>
          <a:p>
            <a:r>
              <a:rPr lang="en-US" sz="1500" dirty="0" smtClean="0">
                <a:cs typeface="Arial"/>
              </a:rPr>
              <a:t>And that no-place which gave them birth, shall close</a:t>
            </a:r>
          </a:p>
          <a:p>
            <a:r>
              <a:rPr lang="en-US" sz="1500" dirty="0" smtClean="0">
                <a:cs typeface="Arial"/>
              </a:rPr>
              <a:t>The rainbow and the rose: --</a:t>
            </a:r>
          </a:p>
          <a:p>
            <a:endParaRPr lang="en-US" sz="1500" dirty="0" smtClean="0">
              <a:cs typeface="Arial"/>
            </a:endParaRPr>
          </a:p>
          <a:p>
            <a:r>
              <a:rPr lang="en-US" sz="1500" dirty="0" smtClean="0">
                <a:cs typeface="Arial"/>
              </a:rPr>
              <a:t>Still may Time hold some golden space</a:t>
            </a:r>
          </a:p>
          <a:p>
            <a:r>
              <a:rPr lang="en-US" sz="1500" dirty="0" smtClean="0">
                <a:cs typeface="Arial"/>
              </a:rPr>
              <a:t>Where I'll unpack that scented store</a:t>
            </a:r>
          </a:p>
          <a:p>
            <a:r>
              <a:rPr lang="en-US" sz="1500" dirty="0" smtClean="0">
                <a:cs typeface="Arial"/>
              </a:rPr>
              <a:t>Of song and flower and sky and face,</a:t>
            </a:r>
          </a:p>
          <a:p>
            <a:r>
              <a:rPr lang="en-US" sz="1500" dirty="0" smtClean="0">
                <a:cs typeface="Arial"/>
              </a:rPr>
              <a:t>And count, and touch, and turn them o'er,</a:t>
            </a:r>
          </a:p>
          <a:p>
            <a:r>
              <a:rPr lang="en-US" sz="1500" dirty="0" smtClean="0">
                <a:cs typeface="Arial"/>
              </a:rPr>
              <a:t>Musing upon them: as a mother, who</a:t>
            </a:r>
          </a:p>
          <a:p>
            <a:r>
              <a:rPr lang="en-US" sz="1500" dirty="0" smtClean="0">
                <a:cs typeface="Arial"/>
              </a:rPr>
              <a:t>Has watched her children all the rich day through,</a:t>
            </a:r>
          </a:p>
          <a:p>
            <a:r>
              <a:rPr lang="en-US" sz="1500" dirty="0" smtClean="0">
                <a:cs typeface="Arial"/>
              </a:rPr>
              <a:t>Sits, quiet-handed, in the fading light,</a:t>
            </a:r>
          </a:p>
          <a:p>
            <a:r>
              <a:rPr lang="en-US" sz="1500" dirty="0" smtClean="0">
                <a:cs typeface="Arial"/>
              </a:rPr>
              <a:t>When children sleep, ere night.</a:t>
            </a:r>
            <a:endParaRPr lang="en-US" sz="1500" dirty="0"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0"/>
            <a:ext cx="5029200" cy="690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2484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Lovis</a:t>
            </a:r>
            <a:r>
              <a:rPr lang="en-US" b="1" dirty="0" smtClean="0"/>
              <a:t> Corinth, </a:t>
            </a:r>
            <a:r>
              <a:rPr lang="en-US" b="1" i="1" dirty="0" err="1" smtClean="0"/>
              <a:t>Bildnis</a:t>
            </a:r>
            <a:r>
              <a:rPr lang="en-US" b="1" i="1" dirty="0" smtClean="0"/>
              <a:t> Hermann Struck, </a:t>
            </a:r>
            <a:r>
              <a:rPr lang="en-US" b="1" dirty="0" smtClean="0"/>
              <a:t>1915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48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Robert </a:t>
            </a:r>
            <a:r>
              <a:rPr lang="en-US" b="1" dirty="0" err="1" smtClean="0"/>
              <a:t>Vonnoh</a:t>
            </a:r>
            <a:r>
              <a:rPr lang="en-US" b="1" dirty="0" smtClean="0"/>
              <a:t>, </a:t>
            </a:r>
            <a:r>
              <a:rPr lang="en-US" b="1" i="1" dirty="0" smtClean="0"/>
              <a:t>In Flanders Field- Where Soldiers Sleep and Poppies Grow, </a:t>
            </a:r>
            <a:r>
              <a:rPr lang="en-US" b="1" dirty="0" smtClean="0"/>
              <a:t>1890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51816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>
                <a:latin typeface="Arial"/>
                <a:cs typeface="Arial"/>
              </a:rPr>
              <a:t>In Flanders Fields</a:t>
            </a:r>
          </a:p>
          <a:p>
            <a:r>
              <a:rPr lang="en-US" b="1" dirty="0" smtClean="0">
                <a:latin typeface="Arial"/>
                <a:cs typeface="Arial"/>
              </a:rPr>
              <a:t>John McCrae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34705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smtClean="0"/>
              <a:t>In Flanders fields the poppies blow</a:t>
            </a:r>
          </a:p>
          <a:p>
            <a:r>
              <a:rPr lang="en-US" sz="1500" dirty="0" smtClean="0"/>
              <a:t>      Between the crosses, row on row,</a:t>
            </a:r>
          </a:p>
          <a:p>
            <a:r>
              <a:rPr lang="en-US" sz="1500" dirty="0" smtClean="0"/>
              <a:t>   That mark our place; and in the sky</a:t>
            </a:r>
          </a:p>
          <a:p>
            <a:r>
              <a:rPr lang="en-US" sz="1500" dirty="0" smtClean="0"/>
              <a:t>   The larks, still bravely singing, fly</a:t>
            </a:r>
          </a:p>
          <a:p>
            <a:r>
              <a:rPr lang="en-US" sz="1500" dirty="0" smtClean="0"/>
              <a:t>Scarce heard amid the guns below.</a:t>
            </a:r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971800" y="457200"/>
            <a:ext cx="5029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1500" dirty="0" smtClean="0"/>
              <a:t>We are the Dead. Short days ago</a:t>
            </a:r>
          </a:p>
          <a:p>
            <a:r>
              <a:rPr lang="en-US" sz="1500" dirty="0" smtClean="0"/>
              <a:t>We lived, felt dawn, saw sunset glow,</a:t>
            </a:r>
          </a:p>
          <a:p>
            <a:r>
              <a:rPr lang="en-US" sz="1500" dirty="0" smtClean="0"/>
              <a:t>   Loved and were loved, and now we lie,</a:t>
            </a:r>
          </a:p>
          <a:p>
            <a:r>
              <a:rPr lang="en-US" sz="1500" dirty="0" smtClean="0"/>
              <a:t>         In Flanders fields.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304800"/>
            <a:ext cx="30480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+mj-lt"/>
                <a:cs typeface="Arial"/>
              </a:rPr>
              <a:t>Take up our quarrel with the foe:</a:t>
            </a:r>
          </a:p>
          <a:p>
            <a:r>
              <a:rPr lang="en-US" sz="1500" dirty="0" smtClean="0">
                <a:latin typeface="+mj-lt"/>
                <a:cs typeface="Arial"/>
              </a:rPr>
              <a:t>To you from failing hands we throw</a:t>
            </a:r>
          </a:p>
          <a:p>
            <a:r>
              <a:rPr lang="en-US" sz="1500" dirty="0" smtClean="0">
                <a:latin typeface="+mj-lt"/>
                <a:cs typeface="Arial"/>
              </a:rPr>
              <a:t>   The torch; be yours to hold it high.</a:t>
            </a:r>
          </a:p>
          <a:p>
            <a:r>
              <a:rPr lang="en-US" sz="1500" dirty="0" smtClean="0">
                <a:latin typeface="+mj-lt"/>
                <a:cs typeface="Arial"/>
              </a:rPr>
              <a:t>   If ye break faith with us who die</a:t>
            </a:r>
          </a:p>
          <a:p>
            <a:r>
              <a:rPr lang="en-US" sz="1500" dirty="0" smtClean="0">
                <a:latin typeface="+mj-lt"/>
                <a:cs typeface="Arial"/>
              </a:rPr>
              <a:t>We shall not sleep, though poppies grow</a:t>
            </a:r>
          </a:p>
          <a:p>
            <a:r>
              <a:rPr lang="en-US" sz="1500" dirty="0" smtClean="0">
                <a:latin typeface="+mj-lt"/>
                <a:cs typeface="Arial"/>
              </a:rPr>
              <a:t>    In Flanders fields.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657600"/>
            <a:ext cx="205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smtClean="0">
                <a:latin typeface="Arial"/>
                <a:cs typeface="Arial"/>
              </a:rPr>
              <a:t>Break of Day in the Trenches</a:t>
            </a:r>
          </a:p>
          <a:p>
            <a:pPr algn="ctr"/>
            <a:r>
              <a:rPr lang="en-US" b="1" dirty="0" smtClean="0">
                <a:latin typeface="Arial"/>
                <a:cs typeface="Arial"/>
              </a:rPr>
              <a:t>Isaac Rosenberg</a:t>
            </a:r>
          </a:p>
          <a:p>
            <a:pPr algn="ctr"/>
            <a:endParaRPr lang="en-US" b="1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3303181"/>
            <a:ext cx="36576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FFFFFF"/>
                </a:solidFill>
                <a:cs typeface="Arial"/>
              </a:rPr>
              <a:t>The darkness crumbles away</a:t>
            </a:r>
          </a:p>
          <a:p>
            <a:r>
              <a:rPr lang="en-US" sz="1500" dirty="0" smtClean="0">
                <a:solidFill>
                  <a:srgbClr val="FFFFFF"/>
                </a:solidFill>
                <a:cs typeface="Arial"/>
              </a:rPr>
              <a:t>It is the same old druid Time as ever,</a:t>
            </a:r>
          </a:p>
          <a:p>
            <a:r>
              <a:rPr lang="en-US" sz="1500" dirty="0" smtClean="0">
                <a:solidFill>
                  <a:srgbClr val="FFFFFF"/>
                </a:solidFill>
                <a:cs typeface="Arial"/>
              </a:rPr>
              <a:t>Only a live thing leaps my hand,</a:t>
            </a:r>
          </a:p>
          <a:p>
            <a:r>
              <a:rPr lang="en-US" sz="1500" dirty="0" smtClean="0">
                <a:solidFill>
                  <a:srgbClr val="FFFFFF"/>
                </a:solidFill>
                <a:cs typeface="Arial"/>
              </a:rPr>
              <a:t>A queer sardonic rat, </a:t>
            </a:r>
          </a:p>
          <a:p>
            <a:r>
              <a:rPr lang="en-US" sz="1500" dirty="0" smtClean="0">
                <a:solidFill>
                  <a:srgbClr val="FFFFFF"/>
                </a:solidFill>
                <a:cs typeface="Arial"/>
              </a:rPr>
              <a:t>As I pull the parapet’s poppy </a:t>
            </a:r>
          </a:p>
          <a:p>
            <a:r>
              <a:rPr lang="en-US" sz="1500" dirty="0" smtClean="0">
                <a:solidFill>
                  <a:srgbClr val="FFFFFF"/>
                </a:solidFill>
                <a:cs typeface="Arial"/>
              </a:rPr>
              <a:t>To stick behind my ear.  </a:t>
            </a:r>
          </a:p>
          <a:p>
            <a:r>
              <a:rPr lang="en-US" sz="1500" dirty="0" smtClean="0">
                <a:solidFill>
                  <a:srgbClr val="FFFFFF"/>
                </a:solidFill>
                <a:cs typeface="Arial"/>
              </a:rPr>
              <a:t>Droll rat, they would shoot you if they knew</a:t>
            </a:r>
          </a:p>
          <a:p>
            <a:r>
              <a:rPr lang="en-US" sz="1500" dirty="0" smtClean="0">
                <a:solidFill>
                  <a:srgbClr val="FFFFFF"/>
                </a:solidFill>
                <a:cs typeface="Arial"/>
              </a:rPr>
              <a:t>Your cosmopolitan sympathies, </a:t>
            </a:r>
          </a:p>
          <a:p>
            <a:r>
              <a:rPr lang="en-US" sz="1500" dirty="0" smtClean="0">
                <a:solidFill>
                  <a:srgbClr val="FFFFFF"/>
                </a:solidFill>
                <a:cs typeface="Arial"/>
              </a:rPr>
              <a:t>Now you have touched this English hand </a:t>
            </a:r>
          </a:p>
          <a:p>
            <a:r>
              <a:rPr lang="en-US" sz="1500" dirty="0" smtClean="0">
                <a:solidFill>
                  <a:srgbClr val="FFFFFF"/>
                </a:solidFill>
                <a:cs typeface="Arial"/>
              </a:rPr>
              <a:t>You will do the same to a German</a:t>
            </a:r>
          </a:p>
          <a:p>
            <a:r>
              <a:rPr lang="en-US" sz="1500" dirty="0" smtClean="0">
                <a:solidFill>
                  <a:srgbClr val="FFFFFF"/>
                </a:solidFill>
                <a:cs typeface="Arial"/>
              </a:rPr>
              <a:t>Soon, no doubt, if it be your pleasure </a:t>
            </a:r>
          </a:p>
          <a:p>
            <a:r>
              <a:rPr lang="en-US" sz="1500" dirty="0" smtClean="0">
                <a:solidFill>
                  <a:srgbClr val="FFFFFF"/>
                </a:solidFill>
                <a:cs typeface="Arial"/>
              </a:rPr>
              <a:t>To cross the sleeping green between.  </a:t>
            </a:r>
          </a:p>
          <a:p>
            <a:r>
              <a:rPr lang="en-US" sz="1500" dirty="0" smtClean="0">
                <a:solidFill>
                  <a:srgbClr val="FFFFFF"/>
                </a:solidFill>
                <a:cs typeface="Arial"/>
              </a:rPr>
              <a:t>It seems you inwardly grin as you pass</a:t>
            </a:r>
          </a:p>
          <a:p>
            <a:r>
              <a:rPr lang="en-US" sz="1500" dirty="0" smtClean="0">
                <a:solidFill>
                  <a:srgbClr val="FFFFFF"/>
                </a:solidFill>
                <a:cs typeface="Arial"/>
              </a:rPr>
              <a:t>Strong eyes, fine limbs, haughty athletes, </a:t>
            </a:r>
          </a:p>
          <a:p>
            <a:r>
              <a:rPr lang="en-US" sz="1500" dirty="0" smtClean="0">
                <a:solidFill>
                  <a:srgbClr val="FFFFFF"/>
                </a:solidFill>
                <a:cs typeface="Arial"/>
              </a:rPr>
              <a:t>Less chanced than you for life, </a:t>
            </a:r>
          </a:p>
          <a:p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3303181"/>
            <a:ext cx="91440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FFFFFF"/>
                </a:solidFill>
                <a:cs typeface="Arial"/>
              </a:rPr>
              <a:t>To cross the sleeping green between.  </a:t>
            </a:r>
          </a:p>
          <a:p>
            <a:r>
              <a:rPr lang="en-US" sz="1500" dirty="0" smtClean="0">
                <a:solidFill>
                  <a:srgbClr val="FFFFFF"/>
                </a:solidFill>
                <a:cs typeface="Arial"/>
              </a:rPr>
              <a:t>It seems you inwardly grin as you pass</a:t>
            </a:r>
          </a:p>
          <a:p>
            <a:r>
              <a:rPr lang="en-US" sz="1500" dirty="0" smtClean="0">
                <a:solidFill>
                  <a:srgbClr val="FFFFFF"/>
                </a:solidFill>
                <a:cs typeface="Arial"/>
              </a:rPr>
              <a:t>Strong eyes, fine limbs, haughty athletes, </a:t>
            </a:r>
          </a:p>
          <a:p>
            <a:r>
              <a:rPr lang="en-US" sz="1500" dirty="0" smtClean="0">
                <a:solidFill>
                  <a:srgbClr val="FFFFFF"/>
                </a:solidFill>
                <a:cs typeface="Arial"/>
              </a:rPr>
              <a:t>Less chanced than you for life,</a:t>
            </a:r>
            <a:r>
              <a:rPr lang="en-US" sz="1500" dirty="0" smtClean="0">
                <a:solidFill>
                  <a:srgbClr val="FFFFFF"/>
                </a:solidFill>
                <a:cs typeface="Arial"/>
              </a:rPr>
              <a:t> </a:t>
            </a:r>
            <a:endParaRPr lang="en-US" sz="1500" dirty="0" smtClean="0">
              <a:cs typeface="Arial"/>
            </a:endParaRPr>
          </a:p>
          <a:p>
            <a:r>
              <a:rPr lang="en-US" sz="1500" dirty="0" smtClean="0">
                <a:cs typeface="Arial"/>
              </a:rPr>
              <a:t>Bonds to the whims of murder, </a:t>
            </a:r>
          </a:p>
          <a:p>
            <a:r>
              <a:rPr lang="en-US" sz="1500" dirty="0" smtClean="0">
                <a:cs typeface="Arial"/>
              </a:rPr>
              <a:t>Sprawled in the bowels of the earth, </a:t>
            </a:r>
          </a:p>
          <a:p>
            <a:r>
              <a:rPr lang="en-US" sz="1500" dirty="0" smtClean="0">
                <a:cs typeface="Arial"/>
              </a:rPr>
              <a:t>The torn fields of France. </a:t>
            </a:r>
          </a:p>
          <a:p>
            <a:r>
              <a:rPr lang="en-US" sz="1500" dirty="0" smtClean="0">
                <a:cs typeface="Arial"/>
              </a:rPr>
              <a:t>What do you see in our </a:t>
            </a:r>
            <a:r>
              <a:rPr lang="en-US" sz="1500" dirty="0" err="1" smtClean="0">
                <a:cs typeface="Arial"/>
              </a:rPr>
              <a:t>ees</a:t>
            </a:r>
            <a:endParaRPr lang="en-US" sz="1500" dirty="0" smtClean="0">
              <a:cs typeface="Arial"/>
            </a:endParaRPr>
          </a:p>
          <a:p>
            <a:r>
              <a:rPr lang="en-US" sz="1500" dirty="0" smtClean="0">
                <a:cs typeface="Arial"/>
              </a:rPr>
              <a:t>At the shrieking iron and flame</a:t>
            </a:r>
          </a:p>
          <a:p>
            <a:r>
              <a:rPr lang="en-US" sz="1500" dirty="0" smtClean="0">
                <a:cs typeface="Arial"/>
              </a:rPr>
              <a:t>Hurled through still heavens? </a:t>
            </a:r>
          </a:p>
          <a:p>
            <a:r>
              <a:rPr lang="en-US" sz="1500" dirty="0" smtClean="0">
                <a:cs typeface="Arial"/>
              </a:rPr>
              <a:t>What quaver- what heart aghast? </a:t>
            </a:r>
          </a:p>
          <a:p>
            <a:r>
              <a:rPr lang="en-US" sz="1500" dirty="0" smtClean="0">
                <a:cs typeface="Arial"/>
              </a:rPr>
              <a:t>Poppies whose roots are in men’s veins</a:t>
            </a:r>
          </a:p>
          <a:p>
            <a:r>
              <a:rPr lang="en-US" sz="1500" dirty="0" smtClean="0">
                <a:cs typeface="Arial"/>
              </a:rPr>
              <a:t>Drop, and are ever dropping;</a:t>
            </a:r>
          </a:p>
          <a:p>
            <a:r>
              <a:rPr lang="en-US" sz="1500" dirty="0" smtClean="0">
                <a:cs typeface="Arial"/>
              </a:rPr>
              <a:t>But mine in my ear is safe, </a:t>
            </a:r>
          </a:p>
          <a:p>
            <a:r>
              <a:rPr lang="en-US" sz="1500" dirty="0" smtClean="0">
                <a:cs typeface="Arial"/>
              </a:rPr>
              <a:t>Just a little white with the dust.  </a:t>
            </a:r>
            <a:endParaRPr lang="en-US" sz="1500" dirty="0"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-1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Photograph: National Army Museum 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457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572000"/>
            <a:ext cx="457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>
                <a:latin typeface="Arial"/>
                <a:cs typeface="Arial"/>
              </a:rPr>
              <a:t>When You See Millions of the </a:t>
            </a:r>
            <a:r>
              <a:rPr lang="en-US" sz="2900" b="1" dirty="0" err="1" smtClean="0">
                <a:latin typeface="Arial"/>
                <a:cs typeface="Arial"/>
              </a:rPr>
              <a:t>Mouthless</a:t>
            </a:r>
            <a:r>
              <a:rPr lang="en-US" sz="2900" b="1" dirty="0" smtClean="0">
                <a:latin typeface="Arial"/>
                <a:cs typeface="Arial"/>
              </a:rPr>
              <a:t> Dead</a:t>
            </a:r>
          </a:p>
          <a:p>
            <a:r>
              <a:rPr lang="en-US" b="1" dirty="0" smtClean="0">
                <a:latin typeface="Arial"/>
                <a:cs typeface="Arial"/>
              </a:rPr>
              <a:t>Charles </a:t>
            </a:r>
            <a:r>
              <a:rPr lang="en-US" b="1" dirty="0" err="1" smtClean="0">
                <a:latin typeface="Arial"/>
                <a:cs typeface="Arial"/>
              </a:rPr>
              <a:t>Sorley</a:t>
            </a:r>
            <a:endParaRPr lang="en-US" b="1" dirty="0" smtClean="0">
              <a:latin typeface="Arial"/>
              <a:cs typeface="Arial"/>
            </a:endParaRPr>
          </a:p>
          <a:p>
            <a:endParaRPr lang="en-US" sz="1400" dirty="0" smtClean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4457343"/>
            <a:ext cx="4953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cs typeface="Arial"/>
              </a:rPr>
              <a:t>Give them not praise.  For deaf, how should they know </a:t>
            </a:r>
          </a:p>
          <a:p>
            <a:r>
              <a:rPr lang="en-US" sz="1500" dirty="0" smtClean="0">
                <a:cs typeface="Arial"/>
              </a:rPr>
              <a:t>It is not curses heaped on each gashed head? </a:t>
            </a:r>
          </a:p>
          <a:p>
            <a:r>
              <a:rPr lang="en-US" sz="1500" dirty="0" smtClean="0">
                <a:cs typeface="Arial"/>
              </a:rPr>
              <a:t>Nor tears. Their blind eyes see not your tears flow. </a:t>
            </a:r>
          </a:p>
          <a:p>
            <a:r>
              <a:rPr lang="en-US" sz="1500" dirty="0" smtClean="0">
                <a:cs typeface="Arial"/>
              </a:rPr>
              <a:t>Nor honor. It is easy to be dead.</a:t>
            </a:r>
          </a:p>
          <a:p>
            <a:r>
              <a:rPr lang="en-US" sz="1500" dirty="0" smtClean="0">
                <a:cs typeface="Arial"/>
              </a:rPr>
              <a:t>Say only this, “They are dead.” Then add thereto, </a:t>
            </a:r>
          </a:p>
          <a:p>
            <a:r>
              <a:rPr lang="en-US" sz="1500" dirty="0" smtClean="0">
                <a:cs typeface="Arial"/>
              </a:rPr>
              <a:t>“Yet many a better one has died before.”</a:t>
            </a:r>
          </a:p>
          <a:p>
            <a:r>
              <a:rPr lang="en-US" sz="1500" dirty="0" smtClean="0">
                <a:cs typeface="Arial"/>
              </a:rPr>
              <a:t>Then, scanning all the </a:t>
            </a:r>
            <a:r>
              <a:rPr lang="en-US" sz="1500" dirty="0" err="1" smtClean="0">
                <a:cs typeface="Arial"/>
              </a:rPr>
              <a:t>o’ercrowded</a:t>
            </a:r>
            <a:r>
              <a:rPr lang="en-US" sz="1500" dirty="0" smtClean="0">
                <a:cs typeface="Arial"/>
              </a:rPr>
              <a:t> mass, should you </a:t>
            </a:r>
          </a:p>
          <a:p>
            <a:r>
              <a:rPr lang="en-US" sz="1500" dirty="0" smtClean="0">
                <a:cs typeface="Arial"/>
              </a:rPr>
              <a:t>Perceive one face that you loved heretofore, </a:t>
            </a:r>
          </a:p>
          <a:p>
            <a:r>
              <a:rPr lang="en-US" sz="1500" dirty="0" smtClean="0">
                <a:cs typeface="Arial"/>
              </a:rPr>
              <a:t>It is a spook.  None wears the face you knew.  </a:t>
            </a:r>
          </a:p>
          <a:p>
            <a:r>
              <a:rPr lang="en-US" sz="1500" dirty="0" smtClean="0">
                <a:cs typeface="Arial"/>
              </a:rPr>
              <a:t>Great death has made all his for evermore.    </a:t>
            </a:r>
            <a:endParaRPr lang="en-US" sz="1500" dirty="0"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833884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cs typeface="Arial"/>
              </a:rPr>
              <a:t>When you see millions of the </a:t>
            </a:r>
            <a:r>
              <a:rPr lang="en-US" sz="1500" dirty="0" err="1" smtClean="0">
                <a:cs typeface="Arial"/>
              </a:rPr>
              <a:t>mouthless</a:t>
            </a:r>
            <a:r>
              <a:rPr lang="en-US" sz="1500" dirty="0" smtClean="0">
                <a:cs typeface="Arial"/>
              </a:rPr>
              <a:t> dead</a:t>
            </a:r>
          </a:p>
          <a:p>
            <a:r>
              <a:rPr lang="en-US" sz="1500" dirty="0" smtClean="0">
                <a:cs typeface="Arial"/>
              </a:rPr>
              <a:t>Across your dreams in pale battalions go, </a:t>
            </a:r>
          </a:p>
          <a:p>
            <a:r>
              <a:rPr lang="en-US" sz="1500" dirty="0" smtClean="0">
                <a:cs typeface="Arial"/>
              </a:rPr>
              <a:t>Say not soft things are other men have said, </a:t>
            </a:r>
          </a:p>
          <a:p>
            <a:r>
              <a:rPr lang="en-US" sz="1500" dirty="0" smtClean="0">
                <a:cs typeface="Arial"/>
              </a:rPr>
              <a:t>That you’ll remember. For you need not so. 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617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Photograph: Library of Congress, Washington D.C.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0"/>
            <a:ext cx="40386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5105400" y="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John Nash, </a:t>
            </a:r>
            <a:r>
              <a:rPr lang="en-US" i="1" dirty="0" smtClean="0">
                <a:latin typeface="Arial"/>
                <a:cs typeface="Arial"/>
              </a:rPr>
              <a:t>Over the Top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267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Arial"/>
                <a:cs typeface="Arial"/>
              </a:rPr>
              <a:t>For All We Have and Are</a:t>
            </a:r>
          </a:p>
          <a:p>
            <a:r>
              <a:rPr lang="en-US" b="1" dirty="0" smtClean="0">
                <a:latin typeface="Arial"/>
                <a:cs typeface="Arial"/>
              </a:rPr>
              <a:t>Rudyard Kipling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43000"/>
            <a:ext cx="4267200" cy="51706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500" dirty="0" smtClean="0">
                <a:cs typeface="Arial"/>
              </a:rPr>
              <a:t>For all we have and are, </a:t>
            </a:r>
          </a:p>
          <a:p>
            <a:r>
              <a:rPr lang="en-US" sz="1500" dirty="0" smtClean="0">
                <a:cs typeface="Arial"/>
              </a:rPr>
              <a:t>For all our children’s fat, </a:t>
            </a:r>
          </a:p>
          <a:p>
            <a:r>
              <a:rPr lang="en-US" sz="1500" dirty="0" smtClean="0">
                <a:cs typeface="Arial"/>
              </a:rPr>
              <a:t>Stand up and meet the war.  </a:t>
            </a:r>
          </a:p>
          <a:p>
            <a:r>
              <a:rPr lang="en-US" sz="1500" dirty="0" smtClean="0">
                <a:cs typeface="Arial"/>
              </a:rPr>
              <a:t>The Hun is at the gate! </a:t>
            </a:r>
          </a:p>
          <a:p>
            <a:r>
              <a:rPr lang="en-US" sz="1500" dirty="0" smtClean="0">
                <a:cs typeface="Arial"/>
              </a:rPr>
              <a:t>Our world has passed away </a:t>
            </a:r>
          </a:p>
          <a:p>
            <a:r>
              <a:rPr lang="en-US" sz="1500" dirty="0" smtClean="0">
                <a:cs typeface="Arial"/>
              </a:rPr>
              <a:t>In wantonness </a:t>
            </a:r>
            <a:r>
              <a:rPr lang="en-US" sz="1500" dirty="0" err="1" smtClean="0">
                <a:cs typeface="Arial"/>
              </a:rPr>
              <a:t>o’erthrown</a:t>
            </a:r>
            <a:r>
              <a:rPr lang="en-US" sz="1500" dirty="0" smtClean="0">
                <a:cs typeface="Arial"/>
              </a:rPr>
              <a:t>. </a:t>
            </a:r>
          </a:p>
          <a:p>
            <a:r>
              <a:rPr lang="en-US" sz="1500" dirty="0" smtClean="0">
                <a:cs typeface="Arial"/>
              </a:rPr>
              <a:t>There is nothing left to-day</a:t>
            </a:r>
          </a:p>
          <a:p>
            <a:r>
              <a:rPr lang="en-US" sz="1500" dirty="0" smtClean="0">
                <a:cs typeface="Arial"/>
              </a:rPr>
              <a:t>But steel and fire and stone.</a:t>
            </a:r>
          </a:p>
          <a:p>
            <a:endParaRPr lang="en-US" sz="1500" dirty="0" smtClean="0">
              <a:cs typeface="Arial"/>
            </a:endParaRPr>
          </a:p>
          <a:p>
            <a:r>
              <a:rPr lang="en-US" sz="1500" dirty="0" smtClean="0">
                <a:cs typeface="Arial"/>
              </a:rPr>
              <a:t>Though all we knew depart, </a:t>
            </a:r>
          </a:p>
          <a:p>
            <a:r>
              <a:rPr lang="en-US" sz="1500" dirty="0" smtClean="0">
                <a:cs typeface="Arial"/>
              </a:rPr>
              <a:t>The old commandments stand:</a:t>
            </a:r>
          </a:p>
          <a:p>
            <a:r>
              <a:rPr lang="en-US" sz="1500" dirty="0" smtClean="0">
                <a:cs typeface="Arial"/>
              </a:rPr>
              <a:t>“In courage keep your heart, </a:t>
            </a:r>
          </a:p>
          <a:p>
            <a:r>
              <a:rPr lang="en-US" sz="1500" dirty="0" smtClean="0">
                <a:cs typeface="Arial"/>
              </a:rPr>
              <a:t>In strength lift up your hand.”</a:t>
            </a:r>
          </a:p>
          <a:p>
            <a:endParaRPr lang="en-US" sz="1500" dirty="0" smtClean="0">
              <a:cs typeface="Arial"/>
            </a:endParaRPr>
          </a:p>
          <a:p>
            <a:r>
              <a:rPr lang="en-US" sz="1500" dirty="0" smtClean="0">
                <a:cs typeface="Arial"/>
              </a:rPr>
              <a:t>Once more we hear the word</a:t>
            </a:r>
          </a:p>
          <a:p>
            <a:r>
              <a:rPr lang="en-US" sz="1500" dirty="0" smtClean="0">
                <a:cs typeface="Arial"/>
              </a:rPr>
              <a:t>That sickened earth of old:</a:t>
            </a:r>
          </a:p>
          <a:p>
            <a:r>
              <a:rPr lang="en-US" sz="1500" dirty="0" smtClean="0">
                <a:cs typeface="Arial"/>
              </a:rPr>
              <a:t>“No law except the sword</a:t>
            </a:r>
          </a:p>
          <a:p>
            <a:r>
              <a:rPr lang="en-US" sz="1500" dirty="0" smtClean="0">
                <a:cs typeface="Arial"/>
              </a:rPr>
              <a:t>Unsheathed and uncontrolled.”</a:t>
            </a:r>
          </a:p>
          <a:p>
            <a:r>
              <a:rPr lang="en-US" sz="1500" dirty="0" smtClean="0">
                <a:cs typeface="Arial"/>
              </a:rPr>
              <a:t>Once more it knits mankind,</a:t>
            </a:r>
          </a:p>
          <a:p>
            <a:r>
              <a:rPr lang="en-US" sz="1500" dirty="0" smtClean="0">
                <a:cs typeface="Arial"/>
              </a:rPr>
              <a:t>Once more the nations go</a:t>
            </a:r>
          </a:p>
          <a:p>
            <a:r>
              <a:rPr lang="en-US" sz="1500" dirty="0" smtClean="0">
                <a:cs typeface="Arial"/>
              </a:rPr>
              <a:t>To meet and break and bind</a:t>
            </a:r>
          </a:p>
          <a:p>
            <a:r>
              <a:rPr lang="en-US" sz="1500" dirty="0" smtClean="0">
                <a:cs typeface="Arial"/>
              </a:rPr>
              <a:t>A crazed and driven foe. </a:t>
            </a:r>
          </a:p>
          <a:p>
            <a:endParaRPr lang="en-US" sz="1400" dirty="0" smtClean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1143000"/>
            <a:ext cx="2514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cs typeface="Arial"/>
              </a:rPr>
              <a:t>Comfort</a:t>
            </a:r>
            <a:r>
              <a:rPr lang="en-US" sz="1500" dirty="0" smtClean="0">
                <a:cs typeface="Arial"/>
              </a:rPr>
              <a:t>, content, delight– </a:t>
            </a:r>
          </a:p>
          <a:p>
            <a:r>
              <a:rPr lang="en-US" sz="1500" dirty="0" smtClean="0">
                <a:cs typeface="Arial"/>
              </a:rPr>
              <a:t>The ages’ slow-bought gain– </a:t>
            </a:r>
          </a:p>
          <a:p>
            <a:r>
              <a:rPr lang="en-US" sz="1500" dirty="0" smtClean="0">
                <a:cs typeface="Arial"/>
              </a:rPr>
              <a:t>They </a:t>
            </a:r>
            <a:r>
              <a:rPr lang="en-US" sz="1500" dirty="0" err="1" smtClean="0">
                <a:cs typeface="Arial"/>
              </a:rPr>
              <a:t>shrivelled</a:t>
            </a:r>
            <a:r>
              <a:rPr lang="en-US" sz="1500" dirty="0" smtClean="0">
                <a:cs typeface="Arial"/>
              </a:rPr>
              <a:t> in a night, </a:t>
            </a:r>
          </a:p>
          <a:p>
            <a:r>
              <a:rPr lang="en-US" sz="1500" dirty="0" smtClean="0">
                <a:cs typeface="Arial"/>
              </a:rPr>
              <a:t>Only ourselves remain </a:t>
            </a:r>
          </a:p>
          <a:p>
            <a:r>
              <a:rPr lang="en-US" sz="1500" dirty="0" smtClean="0">
                <a:cs typeface="Arial"/>
              </a:rPr>
              <a:t>To face the naked </a:t>
            </a:r>
            <a:r>
              <a:rPr lang="en-US" sz="1500" dirty="0" smtClean="0">
                <a:cs typeface="Arial"/>
              </a:rPr>
              <a:t>days</a:t>
            </a:r>
          </a:p>
          <a:p>
            <a:r>
              <a:rPr lang="en-US" sz="1500" dirty="0" smtClean="0">
                <a:cs typeface="Arial"/>
              </a:rPr>
              <a:t>In silent fortitude, </a:t>
            </a:r>
          </a:p>
          <a:p>
            <a:r>
              <a:rPr lang="en-US" sz="1500" dirty="0" smtClean="0">
                <a:cs typeface="Arial"/>
              </a:rPr>
              <a:t>Through perils and dismays</a:t>
            </a:r>
          </a:p>
          <a:p>
            <a:r>
              <a:rPr lang="en-US" sz="1500" dirty="0" smtClean="0">
                <a:cs typeface="Arial"/>
              </a:rPr>
              <a:t>Renewed and re-renewed.</a:t>
            </a:r>
          </a:p>
          <a:p>
            <a:endParaRPr lang="en-US" sz="1500" dirty="0" smtClean="0">
              <a:cs typeface="Arial"/>
            </a:endParaRPr>
          </a:p>
          <a:p>
            <a:r>
              <a:rPr lang="en-US" sz="1500" dirty="0" smtClean="0">
                <a:cs typeface="Arial"/>
              </a:rPr>
              <a:t>Though all we made depart, </a:t>
            </a:r>
          </a:p>
          <a:p>
            <a:r>
              <a:rPr lang="en-US" sz="1500" dirty="0" smtClean="0">
                <a:cs typeface="Arial"/>
              </a:rPr>
              <a:t>The old commandments stand:</a:t>
            </a:r>
          </a:p>
          <a:p>
            <a:r>
              <a:rPr lang="en-US" sz="1500" dirty="0" smtClean="0">
                <a:cs typeface="Arial"/>
              </a:rPr>
              <a:t>“In patience keep your heart, </a:t>
            </a:r>
          </a:p>
          <a:p>
            <a:r>
              <a:rPr lang="en-US" sz="1500" dirty="0" smtClean="0">
                <a:cs typeface="Arial"/>
              </a:rPr>
              <a:t>In strength lift up your hand.”</a:t>
            </a:r>
          </a:p>
          <a:p>
            <a:endParaRPr lang="en-US" sz="1500" dirty="0" smtClean="0">
              <a:cs typeface="Arial"/>
            </a:endParaRPr>
          </a:p>
          <a:p>
            <a:r>
              <a:rPr lang="en-US" sz="1500" dirty="0" smtClean="0">
                <a:cs typeface="Arial"/>
              </a:rPr>
              <a:t>No easy hopes or lies </a:t>
            </a:r>
          </a:p>
          <a:p>
            <a:r>
              <a:rPr lang="en-US" sz="1500" dirty="0" smtClean="0">
                <a:cs typeface="Arial"/>
              </a:rPr>
              <a:t>Shall bring us to our goal, </a:t>
            </a:r>
          </a:p>
          <a:p>
            <a:r>
              <a:rPr lang="en-US" sz="1500" dirty="0" smtClean="0">
                <a:cs typeface="Arial"/>
              </a:rPr>
              <a:t>But iron sacrifice</a:t>
            </a:r>
          </a:p>
          <a:p>
            <a:r>
              <a:rPr lang="en-US" sz="1500" dirty="0" smtClean="0">
                <a:cs typeface="Arial"/>
              </a:rPr>
              <a:t>Of body, will and soul. </a:t>
            </a:r>
          </a:p>
          <a:p>
            <a:r>
              <a:rPr lang="en-US" sz="1500" dirty="0" smtClean="0">
                <a:cs typeface="Arial"/>
              </a:rPr>
              <a:t>There is but one task for all—</a:t>
            </a:r>
          </a:p>
          <a:p>
            <a:r>
              <a:rPr lang="en-US" sz="1500" dirty="0" smtClean="0">
                <a:cs typeface="Arial"/>
              </a:rPr>
              <a:t>For each one life to give. </a:t>
            </a:r>
          </a:p>
          <a:p>
            <a:r>
              <a:rPr lang="en-US" sz="1500" dirty="0" smtClean="0">
                <a:cs typeface="Arial"/>
              </a:rPr>
              <a:t>Who stands if freedom fall?</a:t>
            </a:r>
          </a:p>
          <a:p>
            <a:r>
              <a:rPr lang="en-US" sz="1500" dirty="0" smtClean="0">
                <a:cs typeface="Arial"/>
              </a:rPr>
              <a:t>Who dies if England live?     </a:t>
            </a:r>
            <a:endParaRPr lang="en-US" sz="1500" dirty="0" smtClean="0">
              <a:cs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8544"/>
            <a:ext cx="9144000" cy="3749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33528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>
                <a:latin typeface="Arial"/>
                <a:cs typeface="Arial"/>
              </a:rPr>
              <a:t>Trafalgar Square</a:t>
            </a:r>
          </a:p>
          <a:p>
            <a:r>
              <a:rPr lang="en-US" b="1" dirty="0" smtClean="0">
                <a:latin typeface="Arial"/>
                <a:cs typeface="Arial"/>
              </a:rPr>
              <a:t>Robert Bridges</a:t>
            </a:r>
          </a:p>
          <a:p>
            <a:r>
              <a:rPr lang="en-US" sz="1500" dirty="0" smtClean="0">
                <a:cs typeface="Arial"/>
              </a:rPr>
              <a:t>Fool that I was! my heart was sore, </a:t>
            </a:r>
          </a:p>
          <a:p>
            <a:r>
              <a:rPr lang="en-US" sz="1500" dirty="0" smtClean="0">
                <a:cs typeface="Arial"/>
              </a:rPr>
              <a:t>Yea, sick for the myriad wounded men, </a:t>
            </a:r>
          </a:p>
          <a:p>
            <a:r>
              <a:rPr lang="en-US" sz="1500" dirty="0" smtClean="0">
                <a:cs typeface="Arial"/>
              </a:rPr>
              <a:t>The </a:t>
            </a:r>
            <a:r>
              <a:rPr lang="en-US" sz="1500" dirty="0" err="1" smtClean="0">
                <a:cs typeface="Arial"/>
              </a:rPr>
              <a:t>maim’d</a:t>
            </a:r>
            <a:r>
              <a:rPr lang="en-US" sz="1500" dirty="0" smtClean="0">
                <a:cs typeface="Arial"/>
              </a:rPr>
              <a:t> in the war: I had grief for each one:</a:t>
            </a:r>
          </a:p>
          <a:p>
            <a:r>
              <a:rPr lang="en-US" sz="1500" dirty="0" smtClean="0">
                <a:cs typeface="Arial"/>
              </a:rPr>
              <a:t>And I came in the gay September sun</a:t>
            </a:r>
          </a:p>
          <a:p>
            <a:r>
              <a:rPr lang="en-US" sz="1500" dirty="0" smtClean="0">
                <a:cs typeface="Arial"/>
              </a:rPr>
              <a:t>To the open smile of Trafalgar Square,</a:t>
            </a:r>
          </a:p>
          <a:p>
            <a:r>
              <a:rPr lang="en-US" sz="1500" dirty="0" smtClean="0">
                <a:cs typeface="Arial"/>
              </a:rPr>
              <a:t>Where many a lad with a limb </a:t>
            </a:r>
            <a:r>
              <a:rPr lang="en-US" sz="1500" dirty="0" err="1" smtClean="0">
                <a:cs typeface="Arial"/>
              </a:rPr>
              <a:t>foredone</a:t>
            </a:r>
            <a:endParaRPr lang="en-US" sz="1500" dirty="0" smtClean="0">
              <a:cs typeface="Arial"/>
            </a:endParaRPr>
          </a:p>
          <a:p>
            <a:r>
              <a:rPr lang="en-US" sz="1500" dirty="0" err="1" smtClean="0">
                <a:cs typeface="Arial"/>
              </a:rPr>
              <a:t>Loll’d</a:t>
            </a:r>
            <a:r>
              <a:rPr lang="en-US" sz="1500" dirty="0" smtClean="0">
                <a:cs typeface="Arial"/>
              </a:rPr>
              <a:t> by the lion-guarded column </a:t>
            </a:r>
          </a:p>
          <a:p>
            <a:r>
              <a:rPr lang="en-US" sz="1500" dirty="0" smtClean="0">
                <a:cs typeface="Arial"/>
              </a:rPr>
              <a:t>That </a:t>
            </a:r>
            <a:r>
              <a:rPr lang="en-US" sz="1500" dirty="0" err="1" smtClean="0">
                <a:cs typeface="Arial"/>
              </a:rPr>
              <a:t>holdeth</a:t>
            </a:r>
            <a:r>
              <a:rPr lang="en-US" sz="1500" dirty="0" smtClean="0">
                <a:cs typeface="Arial"/>
              </a:rPr>
              <a:t> Nelson </a:t>
            </a:r>
            <a:r>
              <a:rPr lang="en-US" sz="1500" dirty="0" err="1" smtClean="0">
                <a:cs typeface="Arial"/>
              </a:rPr>
              <a:t>statued</a:t>
            </a:r>
            <a:r>
              <a:rPr lang="en-US" sz="1500" dirty="0" smtClean="0">
                <a:cs typeface="Arial"/>
              </a:rPr>
              <a:t> thereon</a:t>
            </a:r>
          </a:p>
          <a:p>
            <a:r>
              <a:rPr lang="en-US" sz="1500" dirty="0" smtClean="0">
                <a:cs typeface="Arial"/>
              </a:rPr>
              <a:t>Upright in the air. </a:t>
            </a:r>
          </a:p>
          <a:p>
            <a:r>
              <a:rPr lang="en-US" sz="1400" dirty="0" smtClean="0">
                <a:latin typeface="Arial"/>
                <a:cs typeface="Arial"/>
              </a:rPr>
              <a:t>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77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Clausen, </a:t>
            </a:r>
            <a:r>
              <a:rPr lang="en-US" i="1" dirty="0" smtClean="0"/>
              <a:t>In the Gun Foundry at Woolwich </a:t>
            </a:r>
            <a:r>
              <a:rPr lang="en-US" i="1" dirty="0" err="1" smtClean="0"/>
              <a:t>Aresenal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0"/>
            <a:ext cx="3962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cs typeface="Arial"/>
              </a:rPr>
              <a:t>The </a:t>
            </a:r>
            <a:r>
              <a:rPr lang="en-US" sz="1500" dirty="0" err="1" smtClean="0">
                <a:cs typeface="Arial"/>
              </a:rPr>
              <a:t>Paliament</a:t>
            </a:r>
            <a:r>
              <a:rPr lang="en-US" sz="1500" dirty="0" smtClean="0">
                <a:cs typeface="Arial"/>
              </a:rPr>
              <a:t> towers, and the Abbey towers,</a:t>
            </a:r>
          </a:p>
          <a:p>
            <a:r>
              <a:rPr lang="en-US" sz="1500" dirty="0" smtClean="0">
                <a:cs typeface="Arial"/>
              </a:rPr>
              <a:t>The white </a:t>
            </a:r>
            <a:r>
              <a:rPr lang="en-US" sz="1500" dirty="0" err="1" smtClean="0">
                <a:cs typeface="Arial"/>
              </a:rPr>
              <a:t>Horseguards</a:t>
            </a:r>
            <a:r>
              <a:rPr lang="en-US" sz="1500" dirty="0" smtClean="0">
                <a:cs typeface="Arial"/>
              </a:rPr>
              <a:t> and the gray Whitehall, </a:t>
            </a:r>
          </a:p>
          <a:p>
            <a:r>
              <a:rPr lang="en-US" sz="1500" dirty="0" smtClean="0">
                <a:cs typeface="Arial"/>
              </a:rPr>
              <a:t>He </a:t>
            </a:r>
            <a:r>
              <a:rPr lang="en-US" sz="1500" dirty="0" err="1" smtClean="0">
                <a:cs typeface="Arial"/>
              </a:rPr>
              <a:t>looketh</a:t>
            </a:r>
            <a:r>
              <a:rPr lang="en-US" sz="1500" dirty="0" smtClean="0">
                <a:cs typeface="Arial"/>
              </a:rPr>
              <a:t> on all, </a:t>
            </a:r>
          </a:p>
          <a:p>
            <a:r>
              <a:rPr lang="en-US" sz="1500" dirty="0" smtClean="0">
                <a:cs typeface="Arial"/>
              </a:rPr>
              <a:t>Past Somerset House and the river’s bend, </a:t>
            </a:r>
          </a:p>
          <a:p>
            <a:r>
              <a:rPr lang="en-US" sz="1500" dirty="0" smtClean="0">
                <a:cs typeface="Arial"/>
              </a:rPr>
              <a:t>To the </a:t>
            </a:r>
            <a:r>
              <a:rPr lang="en-US" sz="1500" dirty="0" err="1" smtClean="0">
                <a:cs typeface="Arial"/>
              </a:rPr>
              <a:t>pillar’d</a:t>
            </a:r>
            <a:r>
              <a:rPr lang="en-US" sz="1500" dirty="0" smtClean="0">
                <a:cs typeface="Arial"/>
              </a:rPr>
              <a:t> dome of St. Paul, </a:t>
            </a:r>
          </a:p>
          <a:p>
            <a:r>
              <a:rPr lang="en-US" sz="1500" dirty="0" smtClean="0">
                <a:cs typeface="Arial"/>
              </a:rPr>
              <a:t>That slumbers, confessing God’s solemn</a:t>
            </a:r>
          </a:p>
          <a:p>
            <a:r>
              <a:rPr lang="en-US" sz="1500" dirty="0" smtClean="0">
                <a:cs typeface="Arial"/>
              </a:rPr>
              <a:t>On Britain’s glory, to keep it ours—</a:t>
            </a:r>
          </a:p>
          <a:p>
            <a:r>
              <a:rPr lang="en-US" sz="1500" dirty="0" smtClean="0">
                <a:cs typeface="Arial"/>
              </a:rPr>
              <a:t>While children true her prowess renew</a:t>
            </a:r>
          </a:p>
          <a:p>
            <a:r>
              <a:rPr lang="en-US" sz="1500" dirty="0" smtClean="0">
                <a:cs typeface="Arial"/>
              </a:rPr>
              <a:t>And throng from the ends of the earth to defend </a:t>
            </a:r>
          </a:p>
          <a:p>
            <a:r>
              <a:rPr lang="en-US" sz="1500" dirty="0" smtClean="0">
                <a:cs typeface="Arial"/>
              </a:rPr>
              <a:t>Freedom and </a:t>
            </a:r>
            <a:r>
              <a:rPr lang="en-US" sz="1500" dirty="0" err="1" smtClean="0">
                <a:cs typeface="Arial"/>
              </a:rPr>
              <a:t>honour</a:t>
            </a:r>
            <a:r>
              <a:rPr lang="en-US" sz="1500" dirty="0" smtClean="0">
                <a:cs typeface="Arial"/>
              </a:rPr>
              <a:t>– </a:t>
            </a:r>
            <a:r>
              <a:rPr lang="en-US" sz="1500" dirty="0" err="1" smtClean="0">
                <a:cs typeface="Arial"/>
              </a:rPr>
              <a:t>til</a:t>
            </a:r>
            <a:r>
              <a:rPr lang="en-US" sz="1500" dirty="0" smtClean="0">
                <a:cs typeface="Arial"/>
              </a:rPr>
              <a:t> Earth shall end.</a:t>
            </a:r>
          </a:p>
          <a:p>
            <a:endParaRPr lang="en-US" sz="1500" dirty="0" smtClean="0">
              <a:cs typeface="Arial"/>
            </a:endParaRPr>
          </a:p>
          <a:p>
            <a:r>
              <a:rPr lang="en-US" sz="1500" dirty="0" smtClean="0">
                <a:cs typeface="Arial"/>
              </a:rPr>
              <a:t>The gentle </a:t>
            </a:r>
            <a:r>
              <a:rPr lang="en-US" sz="1500" dirty="0" err="1" smtClean="0">
                <a:cs typeface="Arial"/>
              </a:rPr>
              <a:t>unjealous</a:t>
            </a:r>
            <a:r>
              <a:rPr lang="en-US" sz="1500" dirty="0" smtClean="0">
                <a:cs typeface="Arial"/>
              </a:rPr>
              <a:t> Shakespeare, I </a:t>
            </a:r>
            <a:r>
              <a:rPr lang="en-US" sz="1500" dirty="0" err="1" smtClean="0">
                <a:cs typeface="Arial"/>
              </a:rPr>
              <a:t>trow</a:t>
            </a:r>
            <a:r>
              <a:rPr lang="en-US" sz="1500" dirty="0" smtClean="0">
                <a:cs typeface="Arial"/>
              </a:rPr>
              <a:t>, </a:t>
            </a:r>
          </a:p>
          <a:p>
            <a:r>
              <a:rPr lang="en-US" sz="1500" dirty="0" smtClean="0">
                <a:cs typeface="Arial"/>
              </a:rPr>
              <a:t>In his country grave of peaceful fame </a:t>
            </a:r>
          </a:p>
          <a:p>
            <a:r>
              <a:rPr lang="en-US" sz="1500" dirty="0" smtClean="0"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  </a:t>
            </a:r>
          </a:p>
          <a:p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0"/>
            <a:ext cx="2133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cs typeface="Arial"/>
              </a:rPr>
              <a:t>Must feel exiled from life and flow, </a:t>
            </a:r>
          </a:p>
          <a:p>
            <a:r>
              <a:rPr lang="en-US" sz="1500" dirty="0" smtClean="0">
                <a:cs typeface="Arial"/>
              </a:rPr>
              <a:t>If he thinks of this man with his warrior claim, </a:t>
            </a:r>
          </a:p>
          <a:p>
            <a:r>
              <a:rPr lang="en-US" sz="1500" dirty="0" smtClean="0">
                <a:cs typeface="Arial"/>
              </a:rPr>
              <a:t>Who </a:t>
            </a:r>
            <a:r>
              <a:rPr lang="en-US" sz="1500" dirty="0" err="1" smtClean="0">
                <a:cs typeface="Arial"/>
              </a:rPr>
              <a:t>looketh</a:t>
            </a:r>
            <a:r>
              <a:rPr lang="en-US" sz="1500" dirty="0" smtClean="0">
                <a:cs typeface="Arial"/>
              </a:rPr>
              <a:t> on London as </a:t>
            </a:r>
            <a:r>
              <a:rPr lang="en-US" sz="1500" dirty="0" err="1" smtClean="0">
                <a:cs typeface="Arial"/>
              </a:rPr>
              <a:t>if’t</a:t>
            </a:r>
            <a:r>
              <a:rPr lang="en-US" sz="1500" dirty="0" smtClean="0">
                <a:cs typeface="Arial"/>
              </a:rPr>
              <a:t> were his own, </a:t>
            </a:r>
          </a:p>
          <a:p>
            <a:r>
              <a:rPr lang="en-US" sz="1500" dirty="0" smtClean="0">
                <a:cs typeface="Arial"/>
              </a:rPr>
              <a:t>As he </a:t>
            </a:r>
            <a:r>
              <a:rPr lang="en-US" sz="1500" dirty="0" err="1" smtClean="0">
                <a:cs typeface="Arial"/>
              </a:rPr>
              <a:t>standeth</a:t>
            </a:r>
            <a:r>
              <a:rPr lang="en-US" sz="1500" dirty="0" smtClean="0">
                <a:cs typeface="Arial"/>
              </a:rPr>
              <a:t> in stone, aloft and alone, </a:t>
            </a:r>
          </a:p>
          <a:p>
            <a:r>
              <a:rPr lang="en-US" sz="1500" dirty="0" smtClean="0">
                <a:cs typeface="Arial"/>
              </a:rPr>
              <a:t>Sailing the sky, with one arm and one eye. </a:t>
            </a:r>
            <a:endParaRPr lang="en-US" sz="1500" dirty="0"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863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6488668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William </a:t>
            </a:r>
            <a:r>
              <a:rPr lang="en-US" dirty="0" err="1" smtClean="0">
                <a:solidFill>
                  <a:schemeClr val="bg1"/>
                </a:solidFill>
              </a:rPr>
              <a:t>Opren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i="1" dirty="0" smtClean="0">
                <a:solidFill>
                  <a:schemeClr val="bg1"/>
                </a:solidFill>
              </a:rPr>
              <a:t>Germans in Trench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6300" y="1295400"/>
            <a:ext cx="44577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Arial"/>
                <a:cs typeface="Arial"/>
              </a:rPr>
              <a:t>Anthem of a Doomed Youth</a:t>
            </a:r>
          </a:p>
          <a:p>
            <a:r>
              <a:rPr lang="en-US" b="1" dirty="0" smtClean="0">
                <a:latin typeface="Arial"/>
                <a:cs typeface="Arial"/>
              </a:rPr>
              <a:t>Wilfred Owen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6300" y="2438400"/>
            <a:ext cx="43053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cs typeface="Arial"/>
              </a:rPr>
              <a:t>What passing-bells for these who die as cattle?</a:t>
            </a:r>
          </a:p>
          <a:p>
            <a:r>
              <a:rPr lang="en-US" sz="1500" dirty="0" smtClean="0">
                <a:cs typeface="Arial"/>
              </a:rPr>
              <a:t>Only the monstrous anger of the guns.  </a:t>
            </a:r>
          </a:p>
          <a:p>
            <a:r>
              <a:rPr lang="en-US" sz="1500" dirty="0" smtClean="0">
                <a:cs typeface="Arial"/>
              </a:rPr>
              <a:t>Only the stuttering rifles’ rapid rattle </a:t>
            </a:r>
          </a:p>
          <a:p>
            <a:r>
              <a:rPr lang="en-US" sz="1500" dirty="0" smtClean="0">
                <a:cs typeface="Arial"/>
              </a:rPr>
              <a:t>Can patter out their hasty orisons. </a:t>
            </a:r>
          </a:p>
          <a:p>
            <a:r>
              <a:rPr lang="en-US" sz="1500" dirty="0" smtClean="0">
                <a:cs typeface="Arial"/>
              </a:rPr>
              <a:t>No mockeries now for them; no prayers nor bells;</a:t>
            </a:r>
          </a:p>
          <a:p>
            <a:r>
              <a:rPr lang="en-US" sz="1500" dirty="0" smtClean="0">
                <a:cs typeface="Arial"/>
              </a:rPr>
              <a:t>Nor any voice of mourning save the choirs, --</a:t>
            </a:r>
          </a:p>
          <a:p>
            <a:r>
              <a:rPr lang="en-US" sz="1500" dirty="0" smtClean="0">
                <a:cs typeface="Arial"/>
              </a:rPr>
              <a:t>The shrill, demented choirs of wailing shells; </a:t>
            </a:r>
          </a:p>
          <a:p>
            <a:r>
              <a:rPr lang="en-US" sz="1500" dirty="0" smtClean="0">
                <a:cs typeface="Arial"/>
              </a:rPr>
              <a:t>And bugles calling for them from sad shires.  </a:t>
            </a:r>
          </a:p>
          <a:p>
            <a:r>
              <a:rPr lang="en-US" sz="1500" dirty="0" smtClean="0">
                <a:cs typeface="Arial"/>
              </a:rPr>
              <a:t>What candles may be held to speed them all?</a:t>
            </a:r>
          </a:p>
          <a:p>
            <a:r>
              <a:rPr lang="en-US" sz="1500" dirty="0" smtClean="0">
                <a:cs typeface="Arial"/>
              </a:rPr>
              <a:t>Not in the hands of boys but in their eyes</a:t>
            </a:r>
          </a:p>
          <a:p>
            <a:r>
              <a:rPr lang="en-US" sz="1500" dirty="0" smtClean="0">
                <a:cs typeface="Arial"/>
              </a:rPr>
              <a:t>Shall shine the holy glimmers of goodbyes.  </a:t>
            </a:r>
          </a:p>
          <a:p>
            <a:r>
              <a:rPr lang="en-US" sz="1500" dirty="0" smtClean="0">
                <a:cs typeface="Arial"/>
              </a:rPr>
              <a:t>The pallor of girls’ brows shall be their pall; </a:t>
            </a:r>
          </a:p>
          <a:p>
            <a:r>
              <a:rPr lang="en-US" sz="1500" dirty="0" smtClean="0">
                <a:cs typeface="Arial"/>
              </a:rPr>
              <a:t>Their flowers the tenderness of patient minds, </a:t>
            </a:r>
          </a:p>
          <a:p>
            <a:r>
              <a:rPr lang="en-US" sz="1500" dirty="0" smtClean="0">
                <a:cs typeface="Arial"/>
              </a:rPr>
              <a:t>And each slow dusk a drawing-down of blinds. </a:t>
            </a:r>
            <a:endParaRPr lang="en-US" sz="1500" dirty="0"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32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432251"/>
            <a:ext cx="39624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>
                <a:latin typeface="Arial"/>
                <a:cs typeface="Arial"/>
              </a:rPr>
              <a:t>They</a:t>
            </a:r>
            <a:r>
              <a:rPr lang="en-US" b="1" dirty="0" smtClean="0">
                <a:latin typeface="Arial"/>
                <a:cs typeface="Arial"/>
              </a:rPr>
              <a:t> </a:t>
            </a:r>
          </a:p>
          <a:p>
            <a:r>
              <a:rPr lang="en-US" b="1" dirty="0" smtClean="0">
                <a:latin typeface="Arial"/>
                <a:cs typeface="Arial"/>
              </a:rPr>
              <a:t>Siegfried Sassoon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48200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Arial"/>
              </a:rPr>
              <a:t>The Bishop tells us: ‘When the boys come back</a:t>
            </a:r>
          </a:p>
          <a:p>
            <a:r>
              <a:rPr lang="en-US" sz="1400" dirty="0" smtClean="0">
                <a:cs typeface="Arial"/>
              </a:rPr>
              <a:t>‘They will not be the same; for they’ll have fought</a:t>
            </a:r>
          </a:p>
          <a:p>
            <a:r>
              <a:rPr lang="en-US" sz="1400" dirty="0" smtClean="0">
                <a:cs typeface="Arial"/>
              </a:rPr>
              <a:t>‘In a just cause: they lead the last attack</a:t>
            </a:r>
          </a:p>
          <a:p>
            <a:r>
              <a:rPr lang="en-US" sz="1400" dirty="0" smtClean="0">
                <a:cs typeface="Arial"/>
              </a:rPr>
              <a:t>‘On Anti-Chris; their comrades’ blood has bought</a:t>
            </a:r>
          </a:p>
          <a:p>
            <a:r>
              <a:rPr lang="en-US" sz="1400" dirty="0" smtClean="0">
                <a:cs typeface="Arial"/>
              </a:rPr>
              <a:t>‘New right to breed an honourable race, </a:t>
            </a:r>
          </a:p>
          <a:p>
            <a:r>
              <a:rPr lang="en-US" sz="1400" dirty="0" smtClean="0">
                <a:cs typeface="Arial"/>
              </a:rPr>
              <a:t>‘They challenged Death and dared him face to face.’</a:t>
            </a:r>
          </a:p>
          <a:p>
            <a:endParaRPr lang="en-US" sz="1400" dirty="0" smtClean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4648200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cs typeface="Arial"/>
              </a:rPr>
              <a:t>‘We’re none of us the same!’ the boys reply. </a:t>
            </a:r>
          </a:p>
          <a:p>
            <a:r>
              <a:rPr lang="en-US" sz="1500" dirty="0" smtClean="0">
                <a:cs typeface="Arial"/>
              </a:rPr>
              <a:t>‘For George lost both his legs; and Bill’s stone blind;</a:t>
            </a:r>
          </a:p>
          <a:p>
            <a:r>
              <a:rPr lang="en-US" sz="1500" dirty="0" smtClean="0">
                <a:cs typeface="Arial"/>
              </a:rPr>
              <a:t>‘Poor Jim’s shot through the lungs and like to die;</a:t>
            </a:r>
          </a:p>
          <a:p>
            <a:r>
              <a:rPr lang="en-US" sz="1500" dirty="0" smtClean="0">
                <a:cs typeface="Arial"/>
              </a:rPr>
              <a:t>‘And Bert’s gone syphilitic; you’ll not find</a:t>
            </a:r>
          </a:p>
          <a:p>
            <a:r>
              <a:rPr lang="en-US" sz="1500" dirty="0" smtClean="0">
                <a:cs typeface="Arial"/>
              </a:rPr>
              <a:t>‘A chap who’s served that hasn’t found some change. </a:t>
            </a:r>
          </a:p>
          <a:p>
            <a:r>
              <a:rPr lang="en-US" sz="1500" dirty="0" smtClean="0">
                <a:cs typeface="Arial"/>
              </a:rPr>
              <a:t>‘And the Bishop said: ‘The ways of God are strange!’</a:t>
            </a:r>
            <a:endParaRPr lang="en-US" sz="1500" dirty="0"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4379</TotalTime>
  <Words>1461</Words>
  <Application>Microsoft Macintosh PowerPoint</Application>
  <PresentationFormat>On-screen Show (4:3)</PresentationFormat>
  <Paragraphs>203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Cal Poly San Luis Obispo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Tyler Ratcliff</dc:creator>
  <cp:lastModifiedBy>Tyler Ratcliff</cp:lastModifiedBy>
  <cp:revision>29</cp:revision>
  <dcterms:created xsi:type="dcterms:W3CDTF">2011-05-30T19:54:57Z</dcterms:created>
  <dcterms:modified xsi:type="dcterms:W3CDTF">2011-06-02T19:16:33Z</dcterms:modified>
</cp:coreProperties>
</file>